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60" r:id="rId4"/>
  </p:sldMasterIdLst>
  <p:notesMasterIdLst>
    <p:notesMasterId r:id="rId28"/>
  </p:notesMasterIdLst>
  <p:handoutMasterIdLst>
    <p:handoutMasterId r:id="rId29"/>
  </p:handoutMasterIdLst>
  <p:sldIdLst>
    <p:sldId id="256" r:id="rId5"/>
    <p:sldId id="257" r:id="rId6"/>
    <p:sldId id="258" r:id="rId7"/>
    <p:sldId id="259" r:id="rId8"/>
    <p:sldId id="260" r:id="rId9"/>
    <p:sldId id="278" r:id="rId10"/>
    <p:sldId id="261" r:id="rId11"/>
    <p:sldId id="277" r:id="rId12"/>
    <p:sldId id="262" r:id="rId13"/>
    <p:sldId id="263" r:id="rId14"/>
    <p:sldId id="264" r:id="rId15"/>
    <p:sldId id="281" r:id="rId16"/>
    <p:sldId id="265" r:id="rId17"/>
    <p:sldId id="266" r:id="rId18"/>
    <p:sldId id="268" r:id="rId19"/>
    <p:sldId id="267" r:id="rId20"/>
    <p:sldId id="279" r:id="rId21"/>
    <p:sldId id="276" r:id="rId22"/>
    <p:sldId id="271" r:id="rId23"/>
    <p:sldId id="280" r:id="rId24"/>
    <p:sldId id="272" r:id="rId25"/>
    <p:sldId id="274" r:id="rId26"/>
    <p:sldId id="273" r:id="rId27"/>
  </p:sldIdLst>
  <p:sldSz cx="12192000" cy="6858000"/>
  <p:notesSz cx="7010400" cy="9296400"/>
  <p:embeddedFontLst>
    <p:embeddedFont>
      <p:font typeface="Century Gothic" panose="020B0502020202020204" pitchFamily="34" charset="0"/>
      <p:regular r:id="rId30"/>
      <p:bold r:id="rId31"/>
      <p:italic r:id="rId32"/>
      <p:boldItalic r:id="rId33"/>
    </p:embeddedFont>
    <p:embeddedFont>
      <p:font typeface="Wingdings 3" panose="05040102010807070707" pitchFamily="18" charset="2"/>
      <p:regular r:id="rId34"/>
    </p:embeddedFont>
  </p:embeddedFontLst>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20" userDrawn="1">
          <p15:clr>
            <a:srgbClr val="A4A3A4"/>
          </p15:clr>
        </p15:guide>
        <p15:guide id="4" pos="384" userDrawn="1">
          <p15:clr>
            <a:srgbClr val="A4A3A4"/>
          </p15:clr>
        </p15:guide>
        <p15:guide id="5" pos="7296" userDrawn="1">
          <p15:clr>
            <a:srgbClr val="A4A3A4"/>
          </p15:clr>
        </p15:guide>
        <p15:guide id="6" orient="horz" pos="1008" userDrawn="1">
          <p15:clr>
            <a:srgbClr val="A4A3A4"/>
          </p15:clr>
        </p15:guide>
        <p15:guide id="7" pos="499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hodes, Geoffrey" initials="RG" lastIdx="1" clrIdx="0">
    <p:extLst>
      <p:ext uri="{19B8F6BF-5375-455C-9EA6-DF929625EA0E}">
        <p15:presenceInfo xmlns:p15="http://schemas.microsoft.com/office/powerpoint/2012/main" userId="S::Geoffrey.Rhodes@ed.gov::4b1e40e4-1e67-4f99-b345-1c6bbbe1ba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34E"/>
    <a:srgbClr val="345065"/>
    <a:srgbClr val="2C506A"/>
    <a:srgbClr val="215070"/>
    <a:srgbClr val="008710"/>
    <a:srgbClr val="375A71"/>
    <a:srgbClr val="2D8700"/>
    <a:srgbClr val="4C81B5"/>
    <a:srgbClr val="FE9C9C"/>
    <a:srgbClr val="6E76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397B33-A6B3-49B7-99FD-3712BC248362}" v="118" dt="2020-04-17T15:38:09.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11" autoAdjust="0"/>
    <p:restoredTop sz="96931" autoAdjust="0"/>
  </p:normalViewPr>
  <p:slideViewPr>
    <p:cSldViewPr showGuides="1">
      <p:cViewPr varScale="1">
        <p:scale>
          <a:sx n="111" d="100"/>
          <a:sy n="111" d="100"/>
        </p:scale>
        <p:origin x="834" y="78"/>
      </p:cViewPr>
      <p:guideLst>
        <p:guide orient="horz" pos="2160"/>
        <p:guide pos="3840"/>
        <p:guide orient="horz" pos="720"/>
        <p:guide pos="384"/>
        <p:guide pos="7296"/>
        <p:guide orient="horz" pos="1008"/>
        <p:guide pos="4992"/>
      </p:guideLst>
    </p:cSldViewPr>
  </p:slideViewPr>
  <p:outlineViewPr>
    <p:cViewPr>
      <p:scale>
        <a:sx n="33" d="100"/>
        <a:sy n="33" d="100"/>
      </p:scale>
      <p:origin x="0" y="-39786"/>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6" d="100"/>
          <a:sy n="86" d="100"/>
        </p:scale>
        <p:origin x="374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D3DAE2-4560-4ACE-9726-F06EF1F89C1B}"/>
              </a:ext>
            </a:extLst>
          </p:cNvPr>
          <p:cNvSpPr>
            <a:spLocks noGrp="1"/>
          </p:cNvSpPr>
          <p:nvPr>
            <p:ph type="hdr" sz="quarter"/>
          </p:nvPr>
        </p:nvSpPr>
        <p:spPr bwMode="gray">
          <a:xfrm>
            <a:off x="1587" y="0"/>
            <a:ext cx="3038475" cy="466725"/>
          </a:xfrm>
          <a:prstGeom prst="rect">
            <a:avLst/>
          </a:prstGeom>
        </p:spPr>
        <p:txBody>
          <a:bodyPr vert="horz" lIns="91440" tIns="45720" rIns="91440" bIns="45720" rtlCol="0"/>
          <a:lstStyle>
            <a:lvl1pPr algn="l">
              <a:defRPr sz="1200"/>
            </a:lvl1pPr>
          </a:lstStyle>
          <a:p>
            <a:r>
              <a:rPr lang="en-US" sz="1400" b="1" dirty="0">
                <a:solidFill>
                  <a:srgbClr val="2C506A"/>
                </a:solidFill>
                <a:latin typeface="Century Gothic" panose="020B0502020202020204" pitchFamily="34" charset="0"/>
              </a:rPr>
              <a:t>OSERS</a:t>
            </a:r>
          </a:p>
        </p:txBody>
      </p:sp>
      <p:sp>
        <p:nvSpPr>
          <p:cNvPr id="3" name="Date Placeholder 2">
            <a:extLst>
              <a:ext uri="{FF2B5EF4-FFF2-40B4-BE49-F238E27FC236}">
                <a16:creationId xmlns:a16="http://schemas.microsoft.com/office/drawing/2014/main" id="{1832216E-6EFE-4CB1-9FA6-740990BD038B}"/>
              </a:ext>
            </a:extLst>
          </p:cNvPr>
          <p:cNvSpPr>
            <a:spLocks noGrp="1"/>
          </p:cNvSpPr>
          <p:nvPr>
            <p:ph type="dt" sz="quarter" idx="1"/>
          </p:nvPr>
        </p:nvSpPr>
        <p:spPr bwMode="gray">
          <a:xfrm>
            <a:off x="3971925" y="0"/>
            <a:ext cx="3038475" cy="466725"/>
          </a:xfrm>
          <a:prstGeom prst="rect">
            <a:avLst/>
          </a:prstGeom>
        </p:spPr>
        <p:txBody>
          <a:bodyPr vert="horz" lIns="91440" tIns="45720" rIns="91440" bIns="45720" rtlCol="0"/>
          <a:lstStyle>
            <a:lvl1pPr algn="r">
              <a:defRPr sz="1200"/>
            </a:lvl1pPr>
          </a:lstStyle>
          <a:p>
            <a:fld id="{C1B32CC2-75D4-49EC-BF54-B98E0247F6D8}" type="datetime1">
              <a:rPr lang="en-US" sz="1400" b="1" smtClean="0">
                <a:solidFill>
                  <a:srgbClr val="2C506A"/>
                </a:solidFill>
                <a:latin typeface="Century Gothic" panose="020B0502020202020204" pitchFamily="34" charset="0"/>
              </a:rPr>
              <a:t>4/27/2020</a:t>
            </a:fld>
            <a:endParaRPr lang="en-US" sz="1400" b="1" dirty="0">
              <a:solidFill>
                <a:srgbClr val="2C506A"/>
              </a:solidFill>
              <a:latin typeface="Century Gothic" panose="020B0502020202020204" pitchFamily="34" charset="0"/>
            </a:endParaRPr>
          </a:p>
        </p:txBody>
      </p:sp>
      <p:sp>
        <p:nvSpPr>
          <p:cNvPr id="4" name="Footer Placeholder 3">
            <a:extLst>
              <a:ext uri="{FF2B5EF4-FFF2-40B4-BE49-F238E27FC236}">
                <a16:creationId xmlns:a16="http://schemas.microsoft.com/office/drawing/2014/main" id="{3838A06A-1904-4B77-8CC3-9A9A1A24B530}"/>
              </a:ext>
            </a:extLst>
          </p:cNvPr>
          <p:cNvSpPr>
            <a:spLocks noGrp="1"/>
          </p:cNvSpPr>
          <p:nvPr>
            <p:ph type="ftr" sz="quarter" idx="2"/>
          </p:nvPr>
        </p:nvSpPr>
        <p:spPr bwMode="gray">
          <a:xfrm>
            <a:off x="0" y="8829675"/>
            <a:ext cx="3038475" cy="466725"/>
          </a:xfrm>
          <a:prstGeom prst="rect">
            <a:avLst/>
          </a:prstGeom>
        </p:spPr>
        <p:txBody>
          <a:bodyPr vert="horz" lIns="91440" tIns="45720" rIns="91440" bIns="45720" rtlCol="0" anchor="b"/>
          <a:lstStyle>
            <a:lvl1pPr algn="l">
              <a:defRPr sz="1200"/>
            </a:lvl1pPr>
          </a:lstStyle>
          <a:p>
            <a:r>
              <a:rPr lang="en-US" b="1" dirty="0">
                <a:solidFill>
                  <a:srgbClr val="2C506A"/>
                </a:solidFill>
                <a:latin typeface="Century Gothic" panose="020B0502020202020204" pitchFamily="34" charset="0"/>
              </a:rPr>
              <a:t>U.S. Department of Education</a:t>
            </a:r>
          </a:p>
        </p:txBody>
      </p:sp>
      <p:sp>
        <p:nvSpPr>
          <p:cNvPr id="5" name="Slide Number Placeholder 4">
            <a:extLst>
              <a:ext uri="{FF2B5EF4-FFF2-40B4-BE49-F238E27FC236}">
                <a16:creationId xmlns:a16="http://schemas.microsoft.com/office/drawing/2014/main" id="{68777B37-007D-42B4-ABFB-096285F18FFA}"/>
              </a:ext>
            </a:extLst>
          </p:cNvPr>
          <p:cNvSpPr>
            <a:spLocks noGrp="1"/>
          </p:cNvSpPr>
          <p:nvPr>
            <p:ph type="sldNum" sz="quarter" idx="3"/>
          </p:nvPr>
        </p:nvSpPr>
        <p:spPr bwMode="gray">
          <a:xfrm>
            <a:off x="3970338" y="8829675"/>
            <a:ext cx="3038475" cy="466725"/>
          </a:xfrm>
          <a:prstGeom prst="rect">
            <a:avLst/>
          </a:prstGeom>
        </p:spPr>
        <p:txBody>
          <a:bodyPr vert="horz" lIns="91440" tIns="45720" rIns="91440" bIns="45720" rtlCol="0" anchor="b"/>
          <a:lstStyle>
            <a:lvl1pPr algn="r">
              <a:defRPr sz="1200"/>
            </a:lvl1pPr>
          </a:lstStyle>
          <a:p>
            <a:fld id="{77D2A08F-7FA9-489D-B417-4C943DA531D6}" type="slidenum">
              <a:rPr lang="en-US" b="1" smtClean="0">
                <a:solidFill>
                  <a:srgbClr val="2C506A"/>
                </a:solidFill>
                <a:latin typeface="Century Gothic" panose="020B0502020202020204" pitchFamily="34" charset="0"/>
              </a:rPr>
              <a:t>‹#›</a:t>
            </a:fld>
            <a:endParaRPr lang="en-US" b="1" dirty="0">
              <a:solidFill>
                <a:srgbClr val="2C506A"/>
              </a:solidFill>
              <a:latin typeface="Century Gothic" panose="020B0502020202020204" pitchFamily="34" charset="0"/>
            </a:endParaRPr>
          </a:p>
        </p:txBody>
      </p:sp>
    </p:spTree>
    <p:extLst>
      <p:ext uri="{BB962C8B-B14F-4D97-AF65-F5344CB8AC3E}">
        <p14:creationId xmlns:p14="http://schemas.microsoft.com/office/powerpoint/2010/main" val="372065676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1">
                <a:solidFill>
                  <a:srgbClr val="2C506A"/>
                </a:solidFill>
              </a:defRPr>
            </a:lvl1pPr>
          </a:lstStyle>
          <a:p>
            <a:r>
              <a:rPr lang="en-US" dirty="0"/>
              <a:t>OSERS</a:t>
            </a: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1">
                <a:solidFill>
                  <a:srgbClr val="2C506A"/>
                </a:solidFill>
              </a:defRPr>
            </a:lvl1pPr>
          </a:lstStyle>
          <a:p>
            <a:fld id="{67807AD3-414F-4515-A222-6110AF951954}" type="datetime1">
              <a:rPr lang="en-US" smtClean="0"/>
              <a:t>4/27/2020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1">
                <a:solidFill>
                  <a:srgbClr val="2C506A"/>
                </a:solidFill>
              </a:defRPr>
            </a:lvl1pPr>
          </a:lstStyle>
          <a:p>
            <a:r>
              <a:rPr lang="en-US" dirty="0"/>
              <a:t>U.S. Department of Education</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1">
                <a:solidFill>
                  <a:srgbClr val="2C506A"/>
                </a:solidFill>
              </a:defRPr>
            </a:lvl1pPr>
          </a:lstStyle>
          <a:p>
            <a:fld id="{570226A8-F53C-4EEC-A3E1-81BF3702430A}" type="slidenum">
              <a:rPr lang="en-US" smtClean="0"/>
              <a:pPr/>
              <a:t>‹#›</a:t>
            </a:fld>
            <a:endParaRPr lang="en-US" dirty="0"/>
          </a:p>
        </p:txBody>
      </p:sp>
    </p:spTree>
    <p:extLst>
      <p:ext uri="{BB962C8B-B14F-4D97-AF65-F5344CB8AC3E}">
        <p14:creationId xmlns:p14="http://schemas.microsoft.com/office/powerpoint/2010/main" val="2108204428"/>
      </p:ext>
    </p:extLst>
  </p:cSld>
  <p:clrMap bg1="lt1" tx1="dk1" bg2="lt2" tx2="dk2" accent1="accent1" accent2="accent2" accent3="accent3" accent4="accent4" accent5="accent5" accent6="accent6" hlink="hlink" folHlink="folHlink"/>
  <p:hf/>
  <p:notesStyle>
    <a:lvl1pPr marL="0" algn="l" defTabSz="914400" rtl="0" eaLnBrk="1" latinLnBrk="0" hangingPunct="1">
      <a:spcBef>
        <a:spcPts val="1200"/>
      </a:spcBef>
      <a:defRPr sz="1200" kern="1200">
        <a:solidFill>
          <a:schemeClr val="tx1"/>
        </a:solidFill>
        <a:latin typeface="+mn-lt"/>
        <a:ea typeface="+mn-ea"/>
        <a:cs typeface="+mn-cs"/>
      </a:defRPr>
    </a:lvl1pPr>
    <a:lvl2pPr marL="457200" algn="l" defTabSz="914400" rtl="0" eaLnBrk="1" latinLnBrk="0" hangingPunct="1">
      <a:spcBef>
        <a:spcPts val="600"/>
      </a:spcBef>
      <a:defRPr sz="1200" kern="1200">
        <a:solidFill>
          <a:schemeClr val="tx1"/>
        </a:solidFill>
        <a:latin typeface="+mn-lt"/>
        <a:ea typeface="+mn-ea"/>
        <a:cs typeface="+mn-cs"/>
      </a:defRPr>
    </a:lvl2pPr>
    <a:lvl3pPr marL="914400" algn="l" defTabSz="914400" rtl="0" eaLnBrk="1" latinLnBrk="0" hangingPunct="1">
      <a:spcBef>
        <a:spcPts val="600"/>
      </a:spcBef>
      <a:defRPr sz="1200" kern="1200">
        <a:solidFill>
          <a:schemeClr val="tx1"/>
        </a:solidFill>
        <a:latin typeface="+mn-lt"/>
        <a:ea typeface="+mn-ea"/>
        <a:cs typeface="+mn-cs"/>
      </a:defRPr>
    </a:lvl3pPr>
    <a:lvl4pPr marL="1371600" algn="l" defTabSz="914400" rtl="0" eaLnBrk="1" latinLnBrk="0" hangingPunct="1">
      <a:spcBef>
        <a:spcPts val="600"/>
      </a:spcBef>
      <a:defRPr sz="1200" kern="1200">
        <a:solidFill>
          <a:schemeClr val="tx1"/>
        </a:solidFill>
        <a:latin typeface="+mn-lt"/>
        <a:ea typeface="+mn-ea"/>
        <a:cs typeface="+mn-cs"/>
      </a:defRPr>
    </a:lvl4pPr>
    <a:lvl5pPr marL="1828800" algn="l" defTabSz="914400" rtl="0" eaLnBrk="1" latinLnBrk="0" hangingPunct="1">
      <a:spcBef>
        <a:spcPts val="6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dirty="0"/>
              <a:t>Welcome to the VR100 Series</a:t>
            </a:r>
            <a:r>
              <a:rPr lang="en-US" sz="1050" dirty="0"/>
              <a:t/>
            </a:r>
            <a:br>
              <a:rPr lang="en-US" sz="1050" dirty="0"/>
            </a:br>
            <a:r>
              <a:rPr lang="en-US" sz="1600" i="1" dirty="0"/>
              <a:t>Innovative Strategies from VR During the COVID-19 Pandemic</a:t>
            </a:r>
            <a:endParaRPr lang="en-US" sz="1600" b="0" dirty="0"/>
          </a:p>
        </p:txBody>
      </p:sp>
      <p:sp>
        <p:nvSpPr>
          <p:cNvPr id="4" name="Footer Placeholder 3"/>
          <p:cNvSpPr>
            <a:spLocks noGrp="1"/>
          </p:cNvSpPr>
          <p:nvPr>
            <p:ph type="ftr" sz="quarter" idx="4"/>
          </p:nvPr>
        </p:nvSpPr>
        <p:spPr/>
        <p:txBody>
          <a:bodyPr/>
          <a:lstStyle/>
          <a:p>
            <a:r>
              <a:rPr lang="en-US" dirty="0"/>
              <a:t>U.S. Department of Education</a:t>
            </a:r>
          </a:p>
        </p:txBody>
      </p:sp>
      <p:sp>
        <p:nvSpPr>
          <p:cNvPr id="5" name="Slide Number Placeholder 4"/>
          <p:cNvSpPr>
            <a:spLocks noGrp="1"/>
          </p:cNvSpPr>
          <p:nvPr>
            <p:ph type="sldNum" sz="quarter" idx="5"/>
          </p:nvPr>
        </p:nvSpPr>
        <p:spPr/>
        <p:txBody>
          <a:bodyPr/>
          <a:lstStyle/>
          <a:p>
            <a:fld id="{570226A8-F53C-4EEC-A3E1-81BF3702430A}" type="slidenum">
              <a:rPr lang="en-US" smtClean="0"/>
              <a:t>1</a:t>
            </a:fld>
            <a:endParaRPr lang="en-US" dirty="0"/>
          </a:p>
        </p:txBody>
      </p:sp>
      <p:sp>
        <p:nvSpPr>
          <p:cNvPr id="6" name="Date Placeholder 5">
            <a:extLst>
              <a:ext uri="{FF2B5EF4-FFF2-40B4-BE49-F238E27FC236}">
                <a16:creationId xmlns:a16="http://schemas.microsoft.com/office/drawing/2014/main" id="{2369ADE3-0474-4A91-AA37-2586B846348B}"/>
              </a:ext>
            </a:extLst>
          </p:cNvPr>
          <p:cNvSpPr>
            <a:spLocks noGrp="1"/>
          </p:cNvSpPr>
          <p:nvPr>
            <p:ph type="dt" idx="1"/>
          </p:nvPr>
        </p:nvSpPr>
        <p:spPr/>
        <p:txBody>
          <a:bodyPr/>
          <a:lstStyle/>
          <a:p>
            <a:fld id="{5027D93B-8DD6-4020-BA5F-B8037A881682}" type="datetime1">
              <a:rPr lang="en-US" smtClean="0"/>
              <a:t>4/27/2020</a:t>
            </a:fld>
            <a:endParaRPr lang="en-US" dirty="0"/>
          </a:p>
        </p:txBody>
      </p:sp>
      <p:sp>
        <p:nvSpPr>
          <p:cNvPr id="7" name="Header Placeholder 6">
            <a:extLst>
              <a:ext uri="{FF2B5EF4-FFF2-40B4-BE49-F238E27FC236}">
                <a16:creationId xmlns:a16="http://schemas.microsoft.com/office/drawing/2014/main" id="{DB873E23-E038-4402-9B25-CB25BEC3A619}"/>
              </a:ext>
            </a:extLst>
          </p:cNvPr>
          <p:cNvSpPr>
            <a:spLocks noGrp="1"/>
          </p:cNvSpPr>
          <p:nvPr>
            <p:ph type="hdr" sz="quarter"/>
          </p:nvPr>
        </p:nvSpPr>
        <p:spPr/>
        <p:txBody>
          <a:bodyPr/>
          <a:lstStyle/>
          <a:p>
            <a:r>
              <a:rPr lang="en-US" dirty="0"/>
              <a:t>OSERS</a:t>
            </a:r>
          </a:p>
        </p:txBody>
      </p:sp>
    </p:spTree>
    <p:extLst>
      <p:ext uri="{BB962C8B-B14F-4D97-AF65-F5344CB8AC3E}">
        <p14:creationId xmlns:p14="http://schemas.microsoft.com/office/powerpoint/2010/main" val="427357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VR consumer has been working remotely as a software engineer for the past three years with a starting base salary of $83,000. During the statewide stay-at-home order, he was offered and has accepted a new position as a full-time software engineer for an educational technology and publishing company. He started April 6, 2020 at a base salary of $110,000.</a:t>
            </a:r>
          </a:p>
          <a:p>
            <a:pPr marL="171450" indent="-171450">
              <a:buFont typeface="Arial" panose="020B0604020202020204" pitchFamily="34" charset="0"/>
              <a:buChar char="•"/>
            </a:pPr>
            <a:r>
              <a:rPr lang="en-US" dirty="0"/>
              <a:t>A VR consumer has been hired by a theatre company on a full-time basis as a ticket agent and customer service representative.  He is working remotely and has bene employed over 90 days and has been retained despite COVID-19 layoffs.</a:t>
            </a:r>
          </a:p>
        </p:txBody>
      </p:sp>
      <p:sp>
        <p:nvSpPr>
          <p:cNvPr id="4" name="Header Placeholder 3"/>
          <p:cNvSpPr>
            <a:spLocks noGrp="1"/>
          </p:cNvSpPr>
          <p:nvPr>
            <p:ph type="hdr" sz="quarter"/>
          </p:nvPr>
        </p:nvSpPr>
        <p:spPr/>
        <p:txBody>
          <a:bodyPr/>
          <a:lstStyle/>
          <a:p>
            <a:r>
              <a:rPr lang="en-US" dirty="0"/>
              <a:t>OSERS</a:t>
            </a:r>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dirty="0"/>
              <a:t>U.S. Department of Education</a:t>
            </a:r>
          </a:p>
        </p:txBody>
      </p:sp>
      <p:sp>
        <p:nvSpPr>
          <p:cNvPr id="7" name="Slide Number Placeholder 6"/>
          <p:cNvSpPr>
            <a:spLocks noGrp="1"/>
          </p:cNvSpPr>
          <p:nvPr>
            <p:ph type="sldNum" sz="quarter" idx="5"/>
          </p:nvPr>
        </p:nvSpPr>
        <p:spPr/>
        <p:txBody>
          <a:bodyPr/>
          <a:lstStyle/>
          <a:p>
            <a:fld id="{570226A8-F53C-4EEC-A3E1-81BF3702430A}" type="slidenum">
              <a:rPr lang="en-US" smtClean="0"/>
              <a:pPr/>
              <a:t>10</a:t>
            </a:fld>
            <a:endParaRPr lang="en-US" dirty="0"/>
          </a:p>
        </p:txBody>
      </p:sp>
    </p:spTree>
    <p:extLst>
      <p:ext uri="{BB962C8B-B14F-4D97-AF65-F5344CB8AC3E}">
        <p14:creationId xmlns:p14="http://schemas.microsoft.com/office/powerpoint/2010/main" val="111312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tabLst>
                <a:tab pos="2290763" algn="l"/>
              </a:tabLst>
            </a:pPr>
            <a:r>
              <a:rPr lang="en-US" b="1" dirty="0"/>
              <a:t>Phone:</a:t>
            </a:r>
            <a:r>
              <a:rPr lang="en-US" dirty="0"/>
              <a:t>	1-800-727-5500</a:t>
            </a:r>
          </a:p>
          <a:p>
            <a:pPr marL="0" indent="0">
              <a:buNone/>
              <a:tabLst>
                <a:tab pos="2290763" algn="l"/>
              </a:tabLst>
            </a:pPr>
            <a:r>
              <a:rPr lang="en-US" b="1" dirty="0"/>
              <a:t>U.S. Mail:</a:t>
            </a:r>
            <a:r>
              <a:rPr lang="en-US" dirty="0"/>
              <a:t>	600 Washington Street</a:t>
            </a:r>
            <a:br>
              <a:rPr lang="en-US" dirty="0"/>
            </a:br>
            <a:r>
              <a:rPr lang="en-US" dirty="0"/>
              <a:t>	Boston, MA 02111</a:t>
            </a:r>
          </a:p>
          <a:p>
            <a:pPr marL="0" indent="0">
              <a:buNone/>
              <a:tabLst>
                <a:tab pos="2290763" algn="l"/>
              </a:tabLst>
            </a:pPr>
            <a:r>
              <a:rPr lang="en-US" b="1" dirty="0"/>
              <a:t>Web:</a:t>
            </a:r>
            <a:r>
              <a:rPr lang="en-US" dirty="0"/>
              <a:t>	www.mass.gov/mcb</a:t>
            </a:r>
          </a:p>
          <a:p>
            <a:pPr marL="0" indent="0">
              <a:buNone/>
              <a:tabLst>
                <a:tab pos="2290763" algn="l"/>
              </a:tabLst>
            </a:pPr>
            <a:r>
              <a:rPr lang="en-US" b="1" dirty="0"/>
              <a:t>Social:</a:t>
            </a:r>
            <a:r>
              <a:rPr lang="en-US" dirty="0"/>
              <a:t>	Twitter/Instagram: @</a:t>
            </a:r>
            <a:r>
              <a:rPr lang="en-US" dirty="0" err="1"/>
              <a:t>massblind</a:t>
            </a:r>
            <a:r>
              <a:rPr lang="en-US" dirty="0"/>
              <a:t/>
            </a:r>
            <a:br>
              <a:rPr lang="en-US" dirty="0"/>
            </a:br>
            <a:r>
              <a:rPr lang="en-US" dirty="0"/>
              <a:t>	Facebook: </a:t>
            </a:r>
            <a:r>
              <a:rPr lang="en-US" dirty="0" err="1"/>
              <a:t>masscommblind</a:t>
            </a:r>
            <a:r>
              <a:rPr lang="en-US" dirty="0"/>
              <a:t/>
            </a:r>
            <a:br>
              <a:rPr lang="en-US" dirty="0"/>
            </a:br>
            <a:r>
              <a:rPr lang="en-US" dirty="0"/>
              <a:t>	LinkedIn: Massachusetts Commission for the Blind</a:t>
            </a:r>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11</a:t>
            </a:fld>
            <a:endParaRPr lang="en-US" dirty="0"/>
          </a:p>
        </p:txBody>
      </p:sp>
    </p:spTree>
    <p:extLst>
      <p:ext uri="{BB962C8B-B14F-4D97-AF65-F5344CB8AC3E}">
        <p14:creationId xmlns:p14="http://schemas.microsoft.com/office/powerpoint/2010/main" val="2869647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 Gaines</a:t>
            </a:r>
            <a:r>
              <a:rPr lang="en-US" dirty="0"/>
              <a:t>, Assistant Commissioner</a:t>
            </a:r>
          </a:p>
          <a:p>
            <a:r>
              <a:rPr lang="en-US" b="1" dirty="0"/>
              <a:t>Chris Clause</a:t>
            </a:r>
            <a:r>
              <a:rPr lang="en-US" dirty="0"/>
              <a:t>, Coordinator, Performance Management</a:t>
            </a:r>
          </a:p>
          <a:p>
            <a:pPr lvl="0"/>
            <a:r>
              <a:rPr lang="en-US" dirty="0"/>
              <a:t>Philosophy and Culture of Missouri Vocational Rehabilitation</a:t>
            </a:r>
          </a:p>
          <a:p>
            <a:pPr marL="171450" lvl="0" indent="-171450">
              <a:buFont typeface="Arial" panose="020B0604020202020204" pitchFamily="34" charset="0"/>
              <a:buChar char="•"/>
            </a:pPr>
            <a:r>
              <a:rPr lang="en-US" dirty="0"/>
              <a:t>Organizational Structure</a:t>
            </a:r>
          </a:p>
          <a:p>
            <a:pPr marL="171450" lvl="0" indent="-171450">
              <a:buFont typeface="Arial" panose="020B0604020202020204" pitchFamily="34" charset="0"/>
              <a:buChar char="•"/>
            </a:pPr>
            <a:r>
              <a:rPr lang="en-US" dirty="0"/>
              <a:t>Staff health and welfare</a:t>
            </a:r>
          </a:p>
          <a:p>
            <a:pPr marL="171450" lvl="0" indent="-171450">
              <a:buFont typeface="Arial" panose="020B0604020202020204" pitchFamily="34" charset="0"/>
              <a:buChar char="•"/>
            </a:pPr>
            <a:r>
              <a:rPr lang="en-US" dirty="0"/>
              <a:t>Culture of trust and flexibility</a:t>
            </a:r>
          </a:p>
          <a:p>
            <a:pPr marL="171450" lvl="0" indent="-171450">
              <a:buFont typeface="Arial" panose="020B0604020202020204" pitchFamily="34" charset="0"/>
              <a:buChar char="•"/>
            </a:pPr>
            <a:r>
              <a:rPr lang="en-US" dirty="0"/>
              <a:t>Telework plan and equipment</a:t>
            </a:r>
          </a:p>
          <a:p>
            <a:pPr marL="171450" lvl="0" indent="-171450">
              <a:buFont typeface="Arial" panose="020B0604020202020204" pitchFamily="34" charset="0"/>
              <a:buChar char="•"/>
            </a:pPr>
            <a:r>
              <a:rPr lang="en-US" dirty="0"/>
              <a:t>Opportunities for professional development</a:t>
            </a:r>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13</a:t>
            </a:fld>
            <a:endParaRPr lang="en-US" dirty="0"/>
          </a:p>
        </p:txBody>
      </p:sp>
    </p:spTree>
    <p:extLst>
      <p:ext uri="{BB962C8B-B14F-4D97-AF65-F5344CB8AC3E}">
        <p14:creationId xmlns:p14="http://schemas.microsoft.com/office/powerpoint/2010/main" val="2642703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Communication Strategies</a:t>
            </a:r>
          </a:p>
          <a:p>
            <a:pPr marL="628650" lvl="1" indent="-171450">
              <a:buFont typeface="Arial" panose="020B0604020202020204" pitchFamily="34" charset="0"/>
              <a:buChar char="•"/>
            </a:pPr>
            <a:r>
              <a:rPr lang="en-US" dirty="0"/>
              <a:t>Management team and field staff</a:t>
            </a:r>
          </a:p>
          <a:p>
            <a:pPr marL="628650" lvl="1" indent="-171450">
              <a:buFont typeface="Arial" panose="020B0604020202020204" pitchFamily="34" charset="0"/>
              <a:buChar char="•"/>
            </a:pPr>
            <a:r>
              <a:rPr lang="en-US" dirty="0"/>
              <a:t>Community Rehabilitation Programs and Partner agencies</a:t>
            </a:r>
          </a:p>
          <a:p>
            <a:pPr marL="628650" lvl="1" indent="-171450">
              <a:buFont typeface="Arial" panose="020B0604020202020204" pitchFamily="34" charset="0"/>
              <a:buChar char="•"/>
            </a:pPr>
            <a:r>
              <a:rPr lang="en-US" dirty="0"/>
              <a:t>Department of Elementary and Secondary Education and Governor’s Office</a:t>
            </a:r>
          </a:p>
          <a:p>
            <a:pPr marL="171450" lvl="0" indent="-171450">
              <a:buFont typeface="Arial" panose="020B0604020202020204" pitchFamily="34" charset="0"/>
              <a:buChar char="•"/>
            </a:pPr>
            <a:r>
              <a:rPr lang="en-US" dirty="0"/>
              <a:t>Coordination of Services with Community Rehabilitation Programs</a:t>
            </a:r>
          </a:p>
          <a:p>
            <a:pPr marL="628650" lvl="1" indent="-171450">
              <a:buFont typeface="Arial" panose="020B0604020202020204" pitchFamily="34" charset="0"/>
              <a:buChar char="•"/>
            </a:pPr>
            <a:r>
              <a:rPr lang="en-US" dirty="0"/>
              <a:t>Temporary adjustment of milestones and fees</a:t>
            </a:r>
          </a:p>
          <a:p>
            <a:pPr marL="628650" lvl="1" indent="-171450">
              <a:buFont typeface="Arial" panose="020B0604020202020204" pitchFamily="34" charset="0"/>
              <a:buChar char="•"/>
            </a:pPr>
            <a:r>
              <a:rPr lang="en-US" dirty="0"/>
              <a:t>Flexibility for remote services</a:t>
            </a:r>
          </a:p>
          <a:p>
            <a:pPr marL="171450" lvl="0" indent="-171450">
              <a:buFont typeface="Arial" panose="020B0604020202020204" pitchFamily="34" charset="0"/>
              <a:buChar char="•"/>
            </a:pPr>
            <a:r>
              <a:rPr lang="en-US" dirty="0"/>
              <a:t>Pre-Employment Transition Services</a:t>
            </a:r>
          </a:p>
          <a:p>
            <a:pPr marL="628650" lvl="1" indent="-171450">
              <a:buFont typeface="Arial" panose="020B0604020202020204" pitchFamily="34" charset="0"/>
              <a:buChar char="•"/>
            </a:pPr>
            <a:r>
              <a:rPr lang="en-US" dirty="0"/>
              <a:t>Maintaining contact with schools</a:t>
            </a:r>
          </a:p>
          <a:p>
            <a:pPr marL="628650" lvl="1" indent="-171450">
              <a:buFont typeface="Arial" panose="020B0604020202020204" pitchFamily="34" charset="0"/>
              <a:buChar char="•"/>
            </a:pPr>
            <a:r>
              <a:rPr lang="en-US" dirty="0"/>
              <a:t>Contracted Pre-ETS services and remote technologies</a:t>
            </a:r>
          </a:p>
          <a:p>
            <a:pPr marL="628650" lvl="1" indent="-171450">
              <a:buFont typeface="Arial" panose="020B0604020202020204" pitchFamily="34" charset="0"/>
              <a:buChar char="•"/>
            </a:pPr>
            <a:r>
              <a:rPr lang="en-US" dirty="0"/>
              <a:t>Summer work experiences</a:t>
            </a:r>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14</a:t>
            </a:fld>
            <a:endParaRPr lang="en-US" dirty="0"/>
          </a:p>
        </p:txBody>
      </p:sp>
    </p:spTree>
    <p:extLst>
      <p:ext uri="{BB962C8B-B14F-4D97-AF65-F5344CB8AC3E}">
        <p14:creationId xmlns:p14="http://schemas.microsoft.com/office/powerpoint/2010/main" val="2943305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 DVR</a:t>
            </a:r>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15</a:t>
            </a:fld>
            <a:endParaRPr lang="en-US" dirty="0"/>
          </a:p>
        </p:txBody>
      </p:sp>
    </p:spTree>
    <p:extLst>
      <p:ext uri="{BB962C8B-B14F-4D97-AF65-F5344CB8AC3E}">
        <p14:creationId xmlns:p14="http://schemas.microsoft.com/office/powerpoint/2010/main" val="4046395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Libby Stone-Sterling</a:t>
            </a:r>
            <a:r>
              <a:rPr lang="en-US" dirty="0"/>
              <a:t>, Director</a:t>
            </a:r>
          </a:p>
          <a:p>
            <a:pPr marL="171450" indent="-171450">
              <a:buFont typeface="Arial" panose="020B0604020202020204" pitchFamily="34" charset="0"/>
              <a:buChar char="•"/>
            </a:pPr>
            <a:r>
              <a:rPr lang="en-US" b="1" dirty="0"/>
              <a:t>Maine responds to the Coronavirus:</a:t>
            </a:r>
          </a:p>
          <a:p>
            <a:pPr marL="628650" lvl="1" indent="-171450">
              <a:buFont typeface="Arial" panose="020B0604020202020204" pitchFamily="34" charset="0"/>
              <a:buChar char="•"/>
            </a:pPr>
            <a:r>
              <a:rPr lang="en-US" b="1" i="1" dirty="0"/>
              <a:t>Meeting Client Needs:</a:t>
            </a:r>
          </a:p>
          <a:p>
            <a:pPr marL="1085850" lvl="2" indent="-171450">
              <a:buFont typeface="Arial" panose="020B0604020202020204" pitchFamily="34" charset="0"/>
              <a:buChar char="•"/>
            </a:pPr>
            <a:r>
              <a:rPr lang="en-US" dirty="0"/>
              <a:t>Move to virtual meetings</a:t>
            </a:r>
          </a:p>
          <a:p>
            <a:pPr marL="1085850" lvl="2" indent="-171450">
              <a:buFont typeface="Arial" panose="020B0604020202020204" pitchFamily="34" charset="0"/>
              <a:buChar char="•"/>
            </a:pPr>
            <a:r>
              <a:rPr lang="en-US" dirty="0"/>
              <a:t>Targeted vocational guidance and counseling </a:t>
            </a:r>
          </a:p>
          <a:p>
            <a:pPr marL="1085850" lvl="2" indent="-171450">
              <a:buFont typeface="Arial" panose="020B0604020202020204" pitchFamily="34" charset="0"/>
              <a:buChar char="•"/>
            </a:pPr>
            <a:r>
              <a:rPr lang="en-US" dirty="0"/>
              <a:t>New virtual curriculum development</a:t>
            </a:r>
          </a:p>
          <a:p>
            <a:pPr marL="1085850" lvl="2" indent="-171450">
              <a:buFont typeface="Arial" panose="020B0604020202020204" pitchFamily="34" charset="0"/>
              <a:buChar char="•"/>
            </a:pPr>
            <a:r>
              <a:rPr lang="en-US" dirty="0"/>
              <a:t>Joining virtual school classrooms to deliver Pre-ETS activities  </a:t>
            </a:r>
          </a:p>
          <a:p>
            <a:pPr marL="1085850" lvl="2" indent="-171450">
              <a:buFont typeface="Arial" panose="020B0604020202020204" pitchFamily="34" charset="0"/>
              <a:buChar char="•"/>
            </a:pPr>
            <a:r>
              <a:rPr lang="en-US" dirty="0"/>
              <a:t>Client Assistance Program services available virtually</a:t>
            </a:r>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16</a:t>
            </a:fld>
            <a:endParaRPr lang="en-US" dirty="0"/>
          </a:p>
        </p:txBody>
      </p:sp>
    </p:spTree>
    <p:extLst>
      <p:ext uri="{BB962C8B-B14F-4D97-AF65-F5344CB8AC3E}">
        <p14:creationId xmlns:p14="http://schemas.microsoft.com/office/powerpoint/2010/main" val="325286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Maine responds to the Coronavirus:</a:t>
            </a:r>
          </a:p>
          <a:p>
            <a:pPr marL="628650" lvl="1" indent="-171450">
              <a:buFont typeface="Arial" panose="020B0604020202020204" pitchFamily="34" charset="0"/>
              <a:buChar char="•"/>
            </a:pPr>
            <a:r>
              <a:rPr lang="en-US" b="1" i="1" dirty="0"/>
              <a:t>Meeting Staff Needs:</a:t>
            </a:r>
          </a:p>
          <a:p>
            <a:pPr marL="1085850" lvl="2" indent="-171450">
              <a:buFont typeface="Arial" panose="020B0604020202020204" pitchFamily="34" charset="0"/>
              <a:buChar char="•"/>
            </a:pPr>
            <a:r>
              <a:rPr lang="en-US" dirty="0"/>
              <a:t>Policies/procedures in place for telework</a:t>
            </a:r>
          </a:p>
          <a:p>
            <a:pPr marL="1085850" lvl="2" indent="-171450">
              <a:buFont typeface="Arial" panose="020B0604020202020204" pitchFamily="34" charset="0"/>
              <a:buChar char="•"/>
            </a:pPr>
            <a:r>
              <a:rPr lang="en-US" dirty="0"/>
              <a:t>VRCs have laptops with remote access, cell phones</a:t>
            </a:r>
          </a:p>
          <a:p>
            <a:pPr marL="1085850" lvl="2" indent="-171450">
              <a:buFont typeface="Arial" panose="020B0604020202020204" pitchFamily="34" charset="0"/>
              <a:buChar char="•"/>
            </a:pPr>
            <a:r>
              <a:rPr lang="en-US" dirty="0"/>
              <a:t>Virtual staff meetings</a:t>
            </a:r>
          </a:p>
          <a:p>
            <a:pPr marL="1085850" lvl="2" indent="-171450">
              <a:buFont typeface="Arial" panose="020B0604020202020204" pitchFamily="34" charset="0"/>
              <a:buChar char="•"/>
            </a:pPr>
            <a:r>
              <a:rPr lang="en-US" dirty="0"/>
              <a:t>Professional development</a:t>
            </a:r>
          </a:p>
          <a:p>
            <a:pPr marL="1085850" lvl="2" indent="-171450">
              <a:buFont typeface="Arial" panose="020B0604020202020204" pitchFamily="34" charset="0"/>
              <a:buChar char="•"/>
            </a:pPr>
            <a:r>
              <a:rPr lang="en-US" dirty="0"/>
              <a:t>Information sharing</a:t>
            </a:r>
          </a:p>
          <a:p>
            <a:pPr marL="628650" lvl="1" indent="-171450">
              <a:buFont typeface="Arial" panose="020B0604020202020204" pitchFamily="34" charset="0"/>
              <a:buChar char="•"/>
            </a:pPr>
            <a:r>
              <a:rPr lang="en-US" b="1" i="1" dirty="0"/>
              <a:t>Meeting Partner/Employer Needs:</a:t>
            </a:r>
          </a:p>
          <a:p>
            <a:pPr marL="1085850" lvl="2" indent="-171450">
              <a:buFont typeface="Arial" panose="020B0604020202020204" pitchFamily="34" charset="0"/>
              <a:buChar char="•"/>
            </a:pPr>
            <a:r>
              <a:rPr lang="en-US" dirty="0"/>
              <a:t>Professional development</a:t>
            </a:r>
          </a:p>
          <a:p>
            <a:pPr marL="1085850" lvl="2" indent="-171450">
              <a:buFont typeface="Arial" panose="020B0604020202020204" pitchFamily="34" charset="0"/>
              <a:buChar char="•"/>
            </a:pPr>
            <a:r>
              <a:rPr lang="en-US" dirty="0"/>
              <a:t>Weekly stakeholder call </a:t>
            </a:r>
          </a:p>
          <a:p>
            <a:pPr marL="1085850" lvl="2" indent="-171450">
              <a:buFont typeface="Arial" panose="020B0604020202020204" pitchFamily="34" charset="0"/>
              <a:buChar char="•"/>
            </a:pPr>
            <a:r>
              <a:rPr lang="en-US" dirty="0"/>
              <a:t>Outreach to businesses/Virtual job fairs</a:t>
            </a:r>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17</a:t>
            </a:fld>
            <a:endParaRPr lang="en-US" dirty="0"/>
          </a:p>
        </p:txBody>
      </p:sp>
    </p:spTree>
    <p:extLst>
      <p:ext uri="{BB962C8B-B14F-4D97-AF65-F5344CB8AC3E}">
        <p14:creationId xmlns:p14="http://schemas.microsoft.com/office/powerpoint/2010/main" val="3014059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Workforce Solutions Vocational Rehabilitation Services </a:t>
            </a:r>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18</a:t>
            </a:fld>
            <a:endParaRPr lang="en-US" dirty="0"/>
          </a:p>
        </p:txBody>
      </p:sp>
    </p:spTree>
    <p:extLst>
      <p:ext uri="{BB962C8B-B14F-4D97-AF65-F5344CB8AC3E}">
        <p14:creationId xmlns:p14="http://schemas.microsoft.com/office/powerpoint/2010/main" val="3285634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1" dirty="0"/>
              <a:t>Remote Work</a:t>
            </a:r>
          </a:p>
          <a:p>
            <a:pPr marL="171450" indent="-171450">
              <a:buFont typeface="Arial" panose="020B0604020202020204" pitchFamily="34" charset="0"/>
              <a:buChar char="•"/>
            </a:pPr>
            <a:r>
              <a:rPr lang="en-US" sz="1200" dirty="0"/>
              <a:t>Almost 100% of 1,608 VR staff </a:t>
            </a:r>
            <a:br>
              <a:rPr lang="en-US" sz="1200" dirty="0"/>
            </a:br>
            <a:r>
              <a:rPr lang="en-US" sz="1200" dirty="0"/>
              <a:t>are teleworking</a:t>
            </a:r>
          </a:p>
          <a:p>
            <a:pPr marL="171450" indent="-171450">
              <a:buFont typeface="Arial" panose="020B0604020202020204" pitchFamily="34" charset="0"/>
              <a:buChar char="•"/>
            </a:pPr>
            <a:r>
              <a:rPr lang="en-US" sz="1200" dirty="0"/>
              <a:t>Managers are using </a:t>
            </a:r>
            <a:br>
              <a:rPr lang="en-US" sz="1200" dirty="0"/>
            </a:br>
            <a:r>
              <a:rPr lang="en-US" sz="1200" dirty="0"/>
              <a:t>technology to engage staff </a:t>
            </a:r>
            <a:br>
              <a:rPr lang="en-US" sz="1200" dirty="0"/>
            </a:br>
            <a:r>
              <a:rPr lang="en-US" sz="1200" dirty="0"/>
              <a:t>(Microsoft Teams)</a:t>
            </a:r>
          </a:p>
          <a:p>
            <a:pPr marL="171450" indent="-171450">
              <a:buFont typeface="Arial" panose="020B0604020202020204" pitchFamily="34" charset="0"/>
              <a:buChar char="•"/>
            </a:pPr>
            <a:r>
              <a:rPr lang="en-US" sz="1200" dirty="0"/>
              <a:t>Annual Statewide Managers Meeting via Adobe Connect</a:t>
            </a:r>
          </a:p>
          <a:p>
            <a:pPr marL="171450" indent="-171450">
              <a:buFont typeface="Arial" panose="020B0604020202020204" pitchFamily="34" charset="0"/>
              <a:buChar char="•"/>
            </a:pPr>
            <a:r>
              <a:rPr lang="en-US" sz="1200" dirty="0"/>
              <a:t>Weekly all manager calls</a:t>
            </a:r>
          </a:p>
          <a:p>
            <a:pPr marL="171450" indent="-171450">
              <a:buFont typeface="Arial" panose="020B0604020202020204" pitchFamily="34" charset="0"/>
              <a:buChar char="•"/>
            </a:pPr>
            <a:r>
              <a:rPr lang="en-US" sz="1200" dirty="0"/>
              <a:t>Remote hiring and onboarding</a:t>
            </a:r>
          </a:p>
          <a:p>
            <a:pPr marL="171450" indent="-171450">
              <a:buFont typeface="Arial" panose="020B0604020202020204" pitchFamily="34" charset="0"/>
              <a:buChar char="•"/>
            </a:pPr>
            <a:r>
              <a:rPr lang="en-US" sz="1200" dirty="0"/>
              <a:t>Remote new counselor training</a:t>
            </a:r>
          </a:p>
          <a:p>
            <a:pPr marL="171450" indent="-171450">
              <a:buFont typeface="Arial" panose="020B0604020202020204" pitchFamily="34" charset="0"/>
              <a:buChar char="•"/>
            </a:pPr>
            <a:endParaRPr lang="en-US" sz="1200" dirty="0"/>
          </a:p>
          <a:p>
            <a:pPr marL="0" indent="0" algn="l">
              <a:buNone/>
            </a:pPr>
            <a:r>
              <a:rPr lang="en-US" sz="1200" b="1" dirty="0"/>
              <a:t>Remote Service Delivery</a:t>
            </a:r>
          </a:p>
          <a:p>
            <a:pPr marL="171450" indent="-171450">
              <a:buFont typeface="Arial" panose="020B0604020202020204" pitchFamily="34" charset="0"/>
              <a:buChar char="•"/>
            </a:pPr>
            <a:r>
              <a:rPr lang="en-US" sz="1200" dirty="0"/>
              <a:t>Customer communication</a:t>
            </a:r>
          </a:p>
          <a:p>
            <a:pPr marL="171450" indent="-171450">
              <a:buFont typeface="Arial" panose="020B0604020202020204" pitchFamily="34" charset="0"/>
              <a:buChar char="•"/>
            </a:pPr>
            <a:r>
              <a:rPr lang="en-US" sz="1200" dirty="0"/>
              <a:t>Provider communication </a:t>
            </a:r>
          </a:p>
          <a:p>
            <a:pPr marL="171450" indent="-171450">
              <a:buFont typeface="Arial" panose="020B0604020202020204" pitchFamily="34" charset="0"/>
              <a:buChar char="•"/>
            </a:pPr>
            <a:r>
              <a:rPr lang="en-US" sz="1200" dirty="0"/>
              <a:t>Alternate methods for some business processes</a:t>
            </a:r>
          </a:p>
          <a:p>
            <a:pPr marL="171450" indent="-171450">
              <a:buFont typeface="Arial" panose="020B0604020202020204" pitchFamily="34" charset="0"/>
              <a:buChar char="•"/>
            </a:pPr>
            <a:r>
              <a:rPr lang="en-US" sz="1200" dirty="0"/>
              <a:t>Temporary exceptions issued for certain requirements in the </a:t>
            </a:r>
            <a:br>
              <a:rPr lang="en-US" sz="1200" dirty="0"/>
            </a:br>
            <a:r>
              <a:rPr lang="en-US" sz="1200" dirty="0"/>
              <a:t>VR Services Manual and Standards for Providers Manual</a:t>
            </a:r>
          </a:p>
          <a:p>
            <a:pPr marL="171450" indent="-171450">
              <a:buFont typeface="Arial" panose="020B0604020202020204" pitchFamily="34" charset="0"/>
              <a:buChar char="•"/>
            </a:pPr>
            <a:r>
              <a:rPr lang="en-US" sz="1200" dirty="0"/>
              <a:t>CCRC group training by Zoom</a:t>
            </a:r>
          </a:p>
          <a:p>
            <a:pPr marL="171450" indent="-171450">
              <a:buFont typeface="Arial" panose="020B0604020202020204" pitchFamily="34" charset="0"/>
              <a:buChar char="•"/>
            </a:pPr>
            <a:r>
              <a:rPr lang="en-US" sz="1200" dirty="0"/>
              <a:t>Exploring additional strategies for contact free service delivery </a:t>
            </a:r>
          </a:p>
          <a:p>
            <a:pPr marL="0" indent="0">
              <a:buFont typeface="Arial" panose="020B0604020202020204" pitchFamily="34" charset="0"/>
              <a:buNone/>
            </a:pPr>
            <a:endParaRPr lang="en-US" sz="1200" dirty="0"/>
          </a:p>
          <a:p>
            <a:endParaRPr lang="en-US" dirty="0"/>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19</a:t>
            </a:fld>
            <a:endParaRPr lang="en-US" dirty="0"/>
          </a:p>
        </p:txBody>
      </p:sp>
    </p:spTree>
    <p:extLst>
      <p:ext uri="{BB962C8B-B14F-4D97-AF65-F5344CB8AC3E}">
        <p14:creationId xmlns:p14="http://schemas.microsoft.com/office/powerpoint/2010/main" val="1636490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Mississippi</a:t>
            </a:r>
            <a:r>
              <a:rPr lang="en-US" sz="1400" dirty="0"/>
              <a:t> </a:t>
            </a:r>
            <a:br>
              <a:rPr lang="en-US" sz="1400" dirty="0"/>
            </a:br>
            <a:r>
              <a:rPr lang="en-US" sz="1200" dirty="0"/>
              <a:t>Department of Rehabilitation Services</a:t>
            </a:r>
            <a:endParaRPr lang="en-US" dirty="0"/>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20</a:t>
            </a:fld>
            <a:endParaRPr lang="en-US" dirty="0"/>
          </a:p>
        </p:txBody>
      </p:sp>
    </p:spTree>
    <p:extLst>
      <p:ext uri="{BB962C8B-B14F-4D97-AF65-F5344CB8AC3E}">
        <p14:creationId xmlns:p14="http://schemas.microsoft.com/office/powerpoint/2010/main" val="223205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Mark Schultz</a:t>
            </a:r>
          </a:p>
          <a:p>
            <a:r>
              <a:rPr lang="en-US" sz="1200" dirty="0"/>
              <a:t>Office of Special Education and Rehabilitative Services (OSERS) </a:t>
            </a:r>
            <a:br>
              <a:rPr lang="en-US" sz="1200" dirty="0"/>
            </a:br>
            <a:r>
              <a:rPr lang="en-US" sz="1200" dirty="0"/>
              <a:t>Acting Assistant Secretary and Rehabilitation Services Administration (RSA) Commissioner</a:t>
            </a:r>
          </a:p>
        </p:txBody>
      </p:sp>
      <p:sp>
        <p:nvSpPr>
          <p:cNvPr id="4" name="Header Placeholder 3"/>
          <p:cNvSpPr>
            <a:spLocks noGrp="1"/>
          </p:cNvSpPr>
          <p:nvPr>
            <p:ph type="hdr" sz="quarter"/>
          </p:nvPr>
        </p:nvSpPr>
        <p:spPr/>
        <p:txBody>
          <a:bodyPr/>
          <a:lstStyle/>
          <a:p>
            <a:r>
              <a:rPr lang="en-US" dirty="0"/>
              <a:t>OSERS</a:t>
            </a:r>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dirty="0"/>
              <a:t>U.S. Department of Education</a:t>
            </a:r>
          </a:p>
        </p:txBody>
      </p:sp>
      <p:sp>
        <p:nvSpPr>
          <p:cNvPr id="7" name="Slide Number Placeholder 6"/>
          <p:cNvSpPr>
            <a:spLocks noGrp="1"/>
          </p:cNvSpPr>
          <p:nvPr>
            <p:ph type="sldNum" sz="quarter" idx="5"/>
          </p:nvPr>
        </p:nvSpPr>
        <p:spPr/>
        <p:txBody>
          <a:bodyPr/>
          <a:lstStyle/>
          <a:p>
            <a:fld id="{570226A8-F53C-4EEC-A3E1-81BF3702430A}" type="slidenum">
              <a:rPr lang="en-US" smtClean="0"/>
              <a:pPr/>
              <a:t>2</a:t>
            </a:fld>
            <a:endParaRPr lang="en-US" dirty="0"/>
          </a:p>
        </p:txBody>
      </p:sp>
    </p:spTree>
    <p:extLst>
      <p:ext uri="{BB962C8B-B14F-4D97-AF65-F5344CB8AC3E}">
        <p14:creationId xmlns:p14="http://schemas.microsoft.com/office/powerpoint/2010/main" val="2814938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61963" algn="l"/>
                <a:tab pos="2743200" algn="l"/>
              </a:tabLst>
            </a:pPr>
            <a:r>
              <a:rPr lang="en-US" b="1" dirty="0"/>
              <a:t>Chris Howard</a:t>
            </a:r>
            <a:r>
              <a:rPr lang="en-US" dirty="0"/>
              <a:t>, Executive Director, Mississippi Department of Rehabilitation Services</a:t>
            </a:r>
          </a:p>
          <a:p>
            <a:pPr>
              <a:tabLst>
                <a:tab pos="461963" algn="l"/>
                <a:tab pos="2743200" algn="l"/>
              </a:tabLst>
            </a:pPr>
            <a:r>
              <a:rPr lang="en-US" b="1" dirty="0" err="1"/>
              <a:t>LaVonda</a:t>
            </a:r>
            <a:r>
              <a:rPr lang="en-US" b="1" dirty="0"/>
              <a:t> Hart</a:t>
            </a:r>
            <a:r>
              <a:rPr lang="en-US" dirty="0"/>
              <a:t>, Director, Office of Vocational Rehabilitation</a:t>
            </a:r>
          </a:p>
          <a:p>
            <a:pPr>
              <a:tabLst>
                <a:tab pos="461963" algn="l"/>
                <a:tab pos="2973388" algn="l"/>
              </a:tabLst>
            </a:pPr>
            <a:r>
              <a:rPr lang="en-US" b="1" dirty="0"/>
              <a:t>Dorothy Young</a:t>
            </a:r>
            <a:r>
              <a:rPr lang="en-US" dirty="0"/>
              <a:t>, Director, Office of Vocational Rehabilitation for the Blind</a:t>
            </a:r>
          </a:p>
          <a:p>
            <a:pPr marL="628650" lvl="1" indent="-171450">
              <a:buFont typeface="Arial" panose="020B0604020202020204" pitchFamily="34" charset="0"/>
              <a:buChar char="•"/>
            </a:pPr>
            <a:r>
              <a:rPr lang="en-US" dirty="0"/>
              <a:t>Launching into Remote VR Service Delivery</a:t>
            </a:r>
          </a:p>
          <a:p>
            <a:pPr marL="628650" lvl="1" indent="-171450">
              <a:buFont typeface="Arial" panose="020B0604020202020204" pitchFamily="34" charset="0"/>
              <a:buChar char="•"/>
            </a:pPr>
            <a:r>
              <a:rPr lang="en-US" dirty="0"/>
              <a:t>Keeping the Client and Counselor Engaged in the VR Process</a:t>
            </a:r>
          </a:p>
          <a:p>
            <a:pPr marL="628650" lvl="1" indent="-171450">
              <a:buFont typeface="Arial" panose="020B0604020202020204" pitchFamily="34" charset="0"/>
              <a:buChar char="•"/>
            </a:pPr>
            <a:r>
              <a:rPr lang="en-US" dirty="0"/>
              <a:t>New Partnerships Developed with WIOA Core Partners to Assist Clients </a:t>
            </a:r>
          </a:p>
          <a:p>
            <a:pPr marL="628650" lvl="1" indent="-171450">
              <a:buFont typeface="Arial" panose="020B0604020202020204" pitchFamily="34" charset="0"/>
              <a:buChar char="•"/>
            </a:pPr>
            <a:r>
              <a:rPr lang="en-US" dirty="0"/>
              <a:t>SARA – Our Virtual Assistant</a:t>
            </a:r>
          </a:p>
          <a:p>
            <a:endParaRPr lang="en-US" dirty="0"/>
          </a:p>
          <a:p>
            <a:endParaRPr lang="en-US" dirty="0"/>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21</a:t>
            </a:fld>
            <a:endParaRPr lang="en-US" dirty="0"/>
          </a:p>
        </p:txBody>
      </p:sp>
    </p:spTree>
    <p:extLst>
      <p:ext uri="{BB962C8B-B14F-4D97-AF65-F5344CB8AC3E}">
        <p14:creationId xmlns:p14="http://schemas.microsoft.com/office/powerpoint/2010/main" val="1792525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Through Chat</a:t>
            </a:r>
          </a:p>
          <a:p>
            <a:pPr>
              <a:spcBef>
                <a:spcPts val="1200"/>
              </a:spcBef>
            </a:pPr>
            <a:r>
              <a:rPr lang="en-US" sz="1200" dirty="0"/>
              <a:t>Facilitated by </a:t>
            </a:r>
            <a:r>
              <a:rPr lang="en-US" b="1" dirty="0"/>
              <a:t>Chip Kenney, </a:t>
            </a:r>
            <a:r>
              <a:rPr lang="en-US" sz="1200" dirty="0"/>
              <a:t>Co-Project Director, WINTAC</a:t>
            </a:r>
          </a:p>
          <a:p>
            <a:endParaRPr lang="en-US" dirty="0"/>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22</a:t>
            </a:fld>
            <a:endParaRPr lang="en-US" dirty="0"/>
          </a:p>
        </p:txBody>
      </p:sp>
    </p:spTree>
    <p:extLst>
      <p:ext uri="{BB962C8B-B14F-4D97-AF65-F5344CB8AC3E}">
        <p14:creationId xmlns:p14="http://schemas.microsoft.com/office/powerpoint/2010/main" val="1922920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RSA</a:t>
            </a:r>
          </a:p>
        </p:txBody>
      </p:sp>
      <p:sp>
        <p:nvSpPr>
          <p:cNvPr id="4" name="Header Placeholder 3"/>
          <p:cNvSpPr>
            <a:spLocks noGrp="1"/>
          </p:cNvSpPr>
          <p:nvPr>
            <p:ph type="hdr" sz="quarter"/>
          </p:nvPr>
        </p:nvSpPr>
        <p:spPr/>
        <p:txBody>
          <a:bodyPr/>
          <a:lstStyle/>
          <a:p>
            <a:r>
              <a:rPr lang="en-US"/>
              <a:t>OSERS</a:t>
            </a:r>
            <a:endParaRPr lang="en-US" dirty="0"/>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a:t>U.S. Department of Education</a:t>
            </a:r>
            <a:endParaRPr lang="en-US" dirty="0"/>
          </a:p>
        </p:txBody>
      </p:sp>
      <p:sp>
        <p:nvSpPr>
          <p:cNvPr id="7" name="Slide Number Placeholder 6"/>
          <p:cNvSpPr>
            <a:spLocks noGrp="1"/>
          </p:cNvSpPr>
          <p:nvPr>
            <p:ph type="sldNum" sz="quarter" idx="5"/>
          </p:nvPr>
        </p:nvSpPr>
        <p:spPr/>
        <p:txBody>
          <a:bodyPr/>
          <a:lstStyle/>
          <a:p>
            <a:fld id="{570226A8-F53C-4EEC-A3E1-81BF3702430A}" type="slidenum">
              <a:rPr lang="en-US" smtClean="0"/>
              <a:pPr/>
              <a:t>23</a:t>
            </a:fld>
            <a:endParaRPr lang="en-US" dirty="0"/>
          </a:p>
        </p:txBody>
      </p:sp>
    </p:spTree>
    <p:extLst>
      <p:ext uri="{BB962C8B-B14F-4D97-AF65-F5344CB8AC3E}">
        <p14:creationId xmlns:p14="http://schemas.microsoft.com/office/powerpoint/2010/main" val="146752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Chaz Compton</a:t>
            </a:r>
            <a:r>
              <a:rPr lang="en-US" dirty="0"/>
              <a:t>, Project Director</a:t>
            </a:r>
          </a:p>
          <a:p>
            <a:r>
              <a:rPr lang="en-US" dirty="0"/>
              <a:t>Workforce Innovation Technical Assistance Center (WINTAC)</a:t>
            </a:r>
          </a:p>
          <a:p>
            <a:r>
              <a:rPr lang="en-US" dirty="0"/>
              <a:t>TA During the Crisis:</a:t>
            </a:r>
          </a:p>
          <a:p>
            <a:pPr marL="171450" lvl="0" indent="-171450">
              <a:buFont typeface="Arial" panose="020B0604020202020204" pitchFamily="34" charset="0"/>
              <a:buChar char="•"/>
            </a:pPr>
            <a:r>
              <a:rPr lang="en-US" dirty="0"/>
              <a:t>Requests and response</a:t>
            </a:r>
          </a:p>
          <a:p>
            <a:pPr marL="171450" lvl="0" indent="-171450">
              <a:buFont typeface="Arial" panose="020B0604020202020204" pitchFamily="34" charset="0"/>
              <a:buChar char="•"/>
            </a:pPr>
            <a:r>
              <a:rPr lang="en-US" dirty="0"/>
              <a:t>Website additions and numbers</a:t>
            </a:r>
          </a:p>
          <a:p>
            <a:pPr marL="171450" lvl="0" indent="-171450">
              <a:buFont typeface="Arial" panose="020B0604020202020204" pitchFamily="34" charset="0"/>
              <a:buChar char="•"/>
            </a:pPr>
            <a:r>
              <a:rPr lang="en-US" dirty="0"/>
              <a:t>Sharing information on effective practices by </a:t>
            </a:r>
            <a:br>
              <a:rPr lang="en-US" dirty="0"/>
            </a:br>
            <a:r>
              <a:rPr lang="en-US" dirty="0"/>
              <a:t>VR agencies and partners</a:t>
            </a:r>
          </a:p>
          <a:p>
            <a:pPr marL="171450" lvl="0" indent="-171450">
              <a:buFont typeface="Arial" panose="020B0604020202020204" pitchFamily="34" charset="0"/>
              <a:buChar char="•"/>
            </a:pPr>
            <a:r>
              <a:rPr lang="en-US" dirty="0"/>
              <a:t>Modifying ongoing work to be delivered by distance</a:t>
            </a:r>
          </a:p>
        </p:txBody>
      </p:sp>
      <p:sp>
        <p:nvSpPr>
          <p:cNvPr id="4" name="Header Placeholder 3"/>
          <p:cNvSpPr>
            <a:spLocks noGrp="1"/>
          </p:cNvSpPr>
          <p:nvPr>
            <p:ph type="hdr" sz="quarter" idx="10"/>
          </p:nvPr>
        </p:nvSpPr>
        <p:spPr/>
        <p:txBody>
          <a:bodyPr/>
          <a:lstStyle/>
          <a:p>
            <a:r>
              <a:rPr lang="en-US" dirty="0"/>
              <a:t>OSERS</a:t>
            </a:r>
          </a:p>
        </p:txBody>
      </p:sp>
      <p:sp>
        <p:nvSpPr>
          <p:cNvPr id="5" name="Date Placeholder 4"/>
          <p:cNvSpPr>
            <a:spLocks noGrp="1"/>
          </p:cNvSpPr>
          <p:nvPr>
            <p:ph type="dt" idx="1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12"/>
          </p:nvPr>
        </p:nvSpPr>
        <p:spPr/>
        <p:txBody>
          <a:bodyPr/>
          <a:lstStyle/>
          <a:p>
            <a:r>
              <a:rPr lang="en-US" dirty="0"/>
              <a:t>U.S. Department of Education</a:t>
            </a:r>
          </a:p>
        </p:txBody>
      </p:sp>
      <p:sp>
        <p:nvSpPr>
          <p:cNvPr id="7" name="Slide Number Placeholder 6"/>
          <p:cNvSpPr>
            <a:spLocks noGrp="1"/>
          </p:cNvSpPr>
          <p:nvPr>
            <p:ph type="sldNum" sz="quarter" idx="13"/>
          </p:nvPr>
        </p:nvSpPr>
        <p:spPr/>
        <p:txBody>
          <a:bodyPr/>
          <a:lstStyle/>
          <a:p>
            <a:fld id="{570226A8-F53C-4EEC-A3E1-81BF3702430A}" type="slidenum">
              <a:rPr lang="en-US" smtClean="0"/>
              <a:pPr/>
              <a:t>3</a:t>
            </a:fld>
            <a:endParaRPr lang="en-US" dirty="0"/>
          </a:p>
        </p:txBody>
      </p:sp>
    </p:spTree>
    <p:extLst>
      <p:ext uri="{BB962C8B-B14F-4D97-AF65-F5344CB8AC3E}">
        <p14:creationId xmlns:p14="http://schemas.microsoft.com/office/powerpoint/2010/main" val="332363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 Pankow</a:t>
            </a:r>
            <a:r>
              <a:rPr lang="en-US" dirty="0"/>
              <a:t>, Senior Research Associate, WINTAC</a:t>
            </a:r>
          </a:p>
          <a:p>
            <a:r>
              <a:rPr lang="en-US" dirty="0"/>
              <a:t>Pre-Employment Transition Services Team Three-Step Approach to Helping You During This Crisis:</a:t>
            </a:r>
          </a:p>
          <a:p>
            <a:pPr marL="171450" lvl="0" indent="-171450">
              <a:buFont typeface="Arial" panose="020B0604020202020204" pitchFamily="34" charset="0"/>
              <a:buChar char="•"/>
            </a:pPr>
            <a:r>
              <a:rPr lang="en-US" dirty="0"/>
              <a:t>Step One-Get resources in your hands on the website</a:t>
            </a:r>
          </a:p>
          <a:p>
            <a:pPr marL="171450" lvl="0" indent="-171450">
              <a:buFont typeface="Arial" panose="020B0604020202020204" pitchFamily="34" charset="0"/>
              <a:buChar char="•"/>
            </a:pPr>
            <a:r>
              <a:rPr lang="en-US" dirty="0"/>
              <a:t>Step Two-Webinars on hot topics</a:t>
            </a:r>
          </a:p>
          <a:p>
            <a:pPr marL="171450" lvl="0" indent="-171450">
              <a:buFont typeface="Arial" panose="020B0604020202020204" pitchFamily="34" charset="0"/>
              <a:buChar char="•"/>
            </a:pPr>
            <a:r>
              <a:rPr lang="en-US" dirty="0"/>
              <a:t>Step Three-Partnership with others to better support you</a:t>
            </a:r>
          </a:p>
        </p:txBody>
      </p:sp>
      <p:sp>
        <p:nvSpPr>
          <p:cNvPr id="4" name="Header Placeholder 3"/>
          <p:cNvSpPr>
            <a:spLocks noGrp="1"/>
          </p:cNvSpPr>
          <p:nvPr>
            <p:ph type="hdr" sz="quarter"/>
          </p:nvPr>
        </p:nvSpPr>
        <p:spPr/>
        <p:txBody>
          <a:bodyPr/>
          <a:lstStyle/>
          <a:p>
            <a:r>
              <a:rPr lang="en-US" dirty="0"/>
              <a:t>OSERS</a:t>
            </a:r>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dirty="0"/>
              <a:t>U.S. Department of Education</a:t>
            </a:r>
          </a:p>
        </p:txBody>
      </p:sp>
      <p:sp>
        <p:nvSpPr>
          <p:cNvPr id="7" name="Slide Number Placeholder 6"/>
          <p:cNvSpPr>
            <a:spLocks noGrp="1"/>
          </p:cNvSpPr>
          <p:nvPr>
            <p:ph type="sldNum" sz="quarter" idx="5"/>
          </p:nvPr>
        </p:nvSpPr>
        <p:spPr/>
        <p:txBody>
          <a:bodyPr/>
          <a:lstStyle/>
          <a:p>
            <a:fld id="{570226A8-F53C-4EEC-A3E1-81BF3702430A}" type="slidenum">
              <a:rPr lang="en-US" smtClean="0"/>
              <a:pPr/>
              <a:t>4</a:t>
            </a:fld>
            <a:endParaRPr lang="en-US" dirty="0"/>
          </a:p>
        </p:txBody>
      </p:sp>
    </p:spTree>
    <p:extLst>
      <p:ext uri="{BB962C8B-B14F-4D97-AF65-F5344CB8AC3E}">
        <p14:creationId xmlns:p14="http://schemas.microsoft.com/office/powerpoint/2010/main" val="1949185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VR Directors Share their Innovative Strategies for Operating the Program and Delivering Services </a:t>
            </a:r>
            <a:br>
              <a:rPr lang="en-US" dirty="0"/>
            </a:br>
            <a:r>
              <a:rPr lang="en-US" dirty="0"/>
              <a:t>by Distance</a:t>
            </a:r>
          </a:p>
        </p:txBody>
      </p:sp>
      <p:sp>
        <p:nvSpPr>
          <p:cNvPr id="4" name="Header Placeholder 3"/>
          <p:cNvSpPr>
            <a:spLocks noGrp="1"/>
          </p:cNvSpPr>
          <p:nvPr>
            <p:ph type="hdr" sz="quarter"/>
          </p:nvPr>
        </p:nvSpPr>
        <p:spPr/>
        <p:txBody>
          <a:bodyPr/>
          <a:lstStyle/>
          <a:p>
            <a:r>
              <a:rPr lang="en-US" dirty="0"/>
              <a:t>OSERS</a:t>
            </a:r>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dirty="0"/>
              <a:t>U.S. Department of Education</a:t>
            </a:r>
          </a:p>
        </p:txBody>
      </p:sp>
      <p:sp>
        <p:nvSpPr>
          <p:cNvPr id="7" name="Slide Number Placeholder 6"/>
          <p:cNvSpPr>
            <a:spLocks noGrp="1"/>
          </p:cNvSpPr>
          <p:nvPr>
            <p:ph type="sldNum" sz="quarter" idx="5"/>
          </p:nvPr>
        </p:nvSpPr>
        <p:spPr/>
        <p:txBody>
          <a:bodyPr/>
          <a:lstStyle/>
          <a:p>
            <a:fld id="{570226A8-F53C-4EEC-A3E1-81BF3702430A}" type="slidenum">
              <a:rPr lang="en-US" smtClean="0"/>
              <a:pPr/>
              <a:t>5</a:t>
            </a:fld>
            <a:endParaRPr lang="en-US" dirty="0"/>
          </a:p>
        </p:txBody>
      </p:sp>
    </p:spTree>
    <p:extLst>
      <p:ext uri="{BB962C8B-B14F-4D97-AF65-F5344CB8AC3E}">
        <p14:creationId xmlns:p14="http://schemas.microsoft.com/office/powerpoint/2010/main" val="2987229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Massachusetts Commission for the Blind</a:t>
            </a:r>
            <a:endParaRPr lang="en-US" dirty="0"/>
          </a:p>
        </p:txBody>
      </p:sp>
      <p:sp>
        <p:nvSpPr>
          <p:cNvPr id="4" name="Header Placeholder 3"/>
          <p:cNvSpPr>
            <a:spLocks noGrp="1"/>
          </p:cNvSpPr>
          <p:nvPr>
            <p:ph type="hdr" sz="quarter"/>
          </p:nvPr>
        </p:nvSpPr>
        <p:spPr/>
        <p:txBody>
          <a:bodyPr/>
          <a:lstStyle/>
          <a:p>
            <a:r>
              <a:rPr lang="en-US" dirty="0"/>
              <a:t>OSERS</a:t>
            </a:r>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dirty="0"/>
              <a:t>U.S. Department of Education</a:t>
            </a:r>
          </a:p>
        </p:txBody>
      </p:sp>
      <p:sp>
        <p:nvSpPr>
          <p:cNvPr id="7" name="Slide Number Placeholder 6"/>
          <p:cNvSpPr>
            <a:spLocks noGrp="1"/>
          </p:cNvSpPr>
          <p:nvPr>
            <p:ph type="sldNum" sz="quarter" idx="5"/>
          </p:nvPr>
        </p:nvSpPr>
        <p:spPr/>
        <p:txBody>
          <a:bodyPr/>
          <a:lstStyle/>
          <a:p>
            <a:fld id="{570226A8-F53C-4EEC-A3E1-81BF3702430A}" type="slidenum">
              <a:rPr lang="en-US" smtClean="0"/>
              <a:pPr/>
              <a:t>6</a:t>
            </a:fld>
            <a:endParaRPr lang="en-US" dirty="0"/>
          </a:p>
        </p:txBody>
      </p:sp>
    </p:spTree>
    <p:extLst>
      <p:ext uri="{BB962C8B-B14F-4D97-AF65-F5344CB8AC3E}">
        <p14:creationId xmlns:p14="http://schemas.microsoft.com/office/powerpoint/2010/main" val="1299318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David D’Arcangelo</a:t>
            </a:r>
            <a:r>
              <a:rPr lang="en-US" dirty="0"/>
              <a:t>, Commissioner</a:t>
            </a:r>
          </a:p>
          <a:p>
            <a:pPr marL="171450" indent="-171450">
              <a:buFont typeface="Arial" panose="020B0604020202020204" pitchFamily="34" charset="0"/>
              <a:buChar char="•"/>
            </a:pPr>
            <a:r>
              <a:rPr lang="en-US" dirty="0"/>
              <a:t>MCB staff left our physical offices on Friday, March13 at 5pm and were open for business on Monday, March 16 at 9am. </a:t>
            </a:r>
          </a:p>
          <a:p>
            <a:pPr marL="171450" indent="-171450">
              <a:buFont typeface="Arial" panose="020B0604020202020204" pitchFamily="34" charset="0"/>
              <a:buChar char="•"/>
            </a:pPr>
            <a:r>
              <a:rPr lang="en-US" dirty="0"/>
              <a:t>MCB’s typical VR Counseling process has Counselors equipped with laptops that have mobile internet access (MiFi), which enables use of email &amp; webmail, </a:t>
            </a:r>
            <a:br>
              <a:rPr lang="en-US" dirty="0"/>
            </a:br>
            <a:r>
              <a:rPr lang="en-US" dirty="0"/>
              <a:t>access to the web (teleconferencing &amp; video conferencing WebEx &amp; Zoom)</a:t>
            </a:r>
          </a:p>
        </p:txBody>
      </p:sp>
      <p:sp>
        <p:nvSpPr>
          <p:cNvPr id="4" name="Header Placeholder 3"/>
          <p:cNvSpPr>
            <a:spLocks noGrp="1"/>
          </p:cNvSpPr>
          <p:nvPr>
            <p:ph type="hdr" sz="quarter"/>
          </p:nvPr>
        </p:nvSpPr>
        <p:spPr/>
        <p:txBody>
          <a:bodyPr/>
          <a:lstStyle/>
          <a:p>
            <a:r>
              <a:rPr lang="en-US" dirty="0"/>
              <a:t>OSERS</a:t>
            </a:r>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dirty="0"/>
              <a:t>U.S. Department of Education</a:t>
            </a:r>
          </a:p>
        </p:txBody>
      </p:sp>
      <p:sp>
        <p:nvSpPr>
          <p:cNvPr id="7" name="Slide Number Placeholder 6"/>
          <p:cNvSpPr>
            <a:spLocks noGrp="1"/>
          </p:cNvSpPr>
          <p:nvPr>
            <p:ph type="sldNum" sz="quarter" idx="5"/>
          </p:nvPr>
        </p:nvSpPr>
        <p:spPr/>
        <p:txBody>
          <a:bodyPr/>
          <a:lstStyle/>
          <a:p>
            <a:fld id="{570226A8-F53C-4EEC-A3E1-81BF3702430A}" type="slidenum">
              <a:rPr lang="en-US" smtClean="0"/>
              <a:pPr/>
              <a:t>7</a:t>
            </a:fld>
            <a:endParaRPr lang="en-US" dirty="0"/>
          </a:p>
        </p:txBody>
      </p:sp>
    </p:spTree>
    <p:extLst>
      <p:ext uri="{BB962C8B-B14F-4D97-AF65-F5344CB8AC3E}">
        <p14:creationId xmlns:p14="http://schemas.microsoft.com/office/powerpoint/2010/main" val="3711082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Counselors have access to our Cloud-based off premises Client Management System (AWARE)</a:t>
            </a:r>
          </a:p>
          <a:p>
            <a:pPr marL="171450" indent="-171450">
              <a:buFont typeface="Arial" panose="020B0604020202020204" pitchFamily="34" charset="0"/>
              <a:buChar char="•"/>
            </a:pPr>
            <a:r>
              <a:rPr lang="en-US" dirty="0"/>
              <a:t>MCB’s Central Registration has registered 55 new registrants, processed ~200 travel cards, Identification cards, Massachusetts Equipment Distribution Program </a:t>
            </a:r>
            <a:br>
              <a:rPr lang="en-US" dirty="0"/>
            </a:br>
            <a:r>
              <a:rPr lang="en-US" dirty="0"/>
              <a:t>applications, Disability Placard applications and Certificates of Blindness at 9am</a:t>
            </a:r>
          </a:p>
        </p:txBody>
      </p:sp>
      <p:sp>
        <p:nvSpPr>
          <p:cNvPr id="4" name="Header Placeholder 3"/>
          <p:cNvSpPr>
            <a:spLocks noGrp="1"/>
          </p:cNvSpPr>
          <p:nvPr>
            <p:ph type="hdr" sz="quarter"/>
          </p:nvPr>
        </p:nvSpPr>
        <p:spPr/>
        <p:txBody>
          <a:bodyPr/>
          <a:lstStyle/>
          <a:p>
            <a:r>
              <a:rPr lang="en-US" dirty="0"/>
              <a:t>OSERS</a:t>
            </a:r>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dirty="0"/>
              <a:t>U.S. Department of Education</a:t>
            </a:r>
          </a:p>
        </p:txBody>
      </p:sp>
      <p:sp>
        <p:nvSpPr>
          <p:cNvPr id="7" name="Slide Number Placeholder 6"/>
          <p:cNvSpPr>
            <a:spLocks noGrp="1"/>
          </p:cNvSpPr>
          <p:nvPr>
            <p:ph type="sldNum" sz="quarter" idx="5"/>
          </p:nvPr>
        </p:nvSpPr>
        <p:spPr/>
        <p:txBody>
          <a:bodyPr/>
          <a:lstStyle/>
          <a:p>
            <a:fld id="{570226A8-F53C-4EEC-A3E1-81BF3702430A}" type="slidenum">
              <a:rPr lang="en-US" smtClean="0"/>
              <a:pPr/>
              <a:t>8</a:t>
            </a:fld>
            <a:endParaRPr lang="en-US" dirty="0"/>
          </a:p>
        </p:txBody>
      </p:sp>
    </p:spTree>
    <p:extLst>
      <p:ext uri="{BB962C8B-B14F-4D97-AF65-F5344CB8AC3E}">
        <p14:creationId xmlns:p14="http://schemas.microsoft.com/office/powerpoint/2010/main" val="216087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More than 70% of MCB staff have been newly trained on Zoom for remote service calls and internal meetings, including a virtual meeting with almost 60 MCB Stakeholders on March 20th and a virtual all-staff call on March 27th with 129 participants that followed several other all-staff calls since March 10th.</a:t>
            </a:r>
          </a:p>
          <a:p>
            <a:pPr marL="171450" indent="-171450">
              <a:buFont typeface="Arial" panose="020B0604020202020204" pitchFamily="34" charset="0"/>
              <a:buChar char="•"/>
            </a:pPr>
            <a:r>
              <a:rPr lang="en-US" sz="1200" dirty="0"/>
              <a:t>Working with TIC and affiliates to share MCB messaging on the hour, every hour since the March 10th MA State of Emergency declaration.  Our Social Media has gotten the message out and our Social Media metrics have increased exponentially.</a:t>
            </a:r>
          </a:p>
          <a:p>
            <a:pPr marL="171450" indent="-171450">
              <a:buFont typeface="Arial" panose="020B0604020202020204" pitchFamily="34" charset="0"/>
              <a:buChar char="•"/>
            </a:pPr>
            <a:r>
              <a:rPr lang="en-US" sz="1200" dirty="0"/>
              <a:t>Our Assistive Technology (AT) unit continues making AT deliveries in PPE to ensure safety for staff and consumers, along with continuing to provide remote AT assistance and training</a:t>
            </a:r>
          </a:p>
        </p:txBody>
      </p:sp>
      <p:sp>
        <p:nvSpPr>
          <p:cNvPr id="4" name="Header Placeholder 3"/>
          <p:cNvSpPr>
            <a:spLocks noGrp="1"/>
          </p:cNvSpPr>
          <p:nvPr>
            <p:ph type="hdr" sz="quarter"/>
          </p:nvPr>
        </p:nvSpPr>
        <p:spPr/>
        <p:txBody>
          <a:bodyPr/>
          <a:lstStyle/>
          <a:p>
            <a:r>
              <a:rPr lang="en-US" dirty="0"/>
              <a:t>OSERS</a:t>
            </a:r>
          </a:p>
        </p:txBody>
      </p:sp>
      <p:sp>
        <p:nvSpPr>
          <p:cNvPr id="5" name="Date Placeholder 4"/>
          <p:cNvSpPr>
            <a:spLocks noGrp="1"/>
          </p:cNvSpPr>
          <p:nvPr>
            <p:ph type="dt" idx="1"/>
          </p:nvPr>
        </p:nvSpPr>
        <p:spPr/>
        <p:txBody>
          <a:bodyPr/>
          <a:lstStyle/>
          <a:p>
            <a:fld id="{67807AD3-414F-4515-A222-6110AF951954}" type="datetime1">
              <a:rPr lang="en-US" smtClean="0"/>
              <a:t>4/27/2020</a:t>
            </a:fld>
            <a:endParaRPr lang="en-US" dirty="0"/>
          </a:p>
        </p:txBody>
      </p:sp>
      <p:sp>
        <p:nvSpPr>
          <p:cNvPr id="6" name="Footer Placeholder 5"/>
          <p:cNvSpPr>
            <a:spLocks noGrp="1"/>
          </p:cNvSpPr>
          <p:nvPr>
            <p:ph type="ftr" sz="quarter" idx="4"/>
          </p:nvPr>
        </p:nvSpPr>
        <p:spPr/>
        <p:txBody>
          <a:bodyPr/>
          <a:lstStyle/>
          <a:p>
            <a:r>
              <a:rPr lang="en-US" dirty="0"/>
              <a:t>U.S. Department of Education</a:t>
            </a:r>
          </a:p>
        </p:txBody>
      </p:sp>
      <p:sp>
        <p:nvSpPr>
          <p:cNvPr id="7" name="Slide Number Placeholder 6"/>
          <p:cNvSpPr>
            <a:spLocks noGrp="1"/>
          </p:cNvSpPr>
          <p:nvPr>
            <p:ph type="sldNum" sz="quarter" idx="5"/>
          </p:nvPr>
        </p:nvSpPr>
        <p:spPr/>
        <p:txBody>
          <a:bodyPr/>
          <a:lstStyle/>
          <a:p>
            <a:fld id="{570226A8-F53C-4EEC-A3E1-81BF3702430A}" type="slidenum">
              <a:rPr lang="en-US" smtClean="0"/>
              <a:pPr/>
              <a:t>9</a:t>
            </a:fld>
            <a:endParaRPr lang="en-US" dirty="0"/>
          </a:p>
        </p:txBody>
      </p:sp>
    </p:spTree>
    <p:extLst>
      <p:ext uri="{BB962C8B-B14F-4D97-AF65-F5344CB8AC3E}">
        <p14:creationId xmlns:p14="http://schemas.microsoft.com/office/powerpoint/2010/main" val="649519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SA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bwMode="gray">
          <a:xfrm>
            <a:off x="1524000" y="1122363"/>
            <a:ext cx="9144000" cy="2387600"/>
          </a:xfrm>
          <a:prstGeom prst="rect">
            <a:avLst/>
          </a:prstGeom>
        </p:spPr>
        <p:txBody>
          <a:bodyPr anchor="b"/>
          <a:lstStyle>
            <a:lvl1pPr algn="ctr">
              <a:defRPr sz="4800" cap="small" baseline="0">
                <a:solidFill>
                  <a:srgbClr val="345065"/>
                </a:solidFill>
              </a:defRPr>
            </a:lvl1pPr>
          </a:lstStyle>
          <a:p>
            <a:r>
              <a:rPr lang="en-US" dirty="0"/>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bwMode="gray">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 Slide subtitle</a:t>
            </a:r>
          </a:p>
        </p:txBody>
      </p:sp>
    </p:spTree>
    <p:extLst>
      <p:ext uri="{BB962C8B-B14F-4D97-AF65-F5344CB8AC3E}">
        <p14:creationId xmlns:p14="http://schemas.microsoft.com/office/powerpoint/2010/main" val="94759943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SA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3" name="TextBox 2">
            <a:extLst>
              <a:ext uri="{FF2B5EF4-FFF2-40B4-BE49-F238E27FC236}">
                <a16:creationId xmlns:a16="http://schemas.microsoft.com/office/drawing/2014/main" id="{EF6E18A5-FF83-466F-AAEB-502A8675691F}"/>
              </a:ext>
            </a:extLst>
          </p:cNvPr>
          <p:cNvSpPr txBox="1"/>
          <p:nvPr userDrawn="1"/>
        </p:nvSpPr>
        <p:spPr bwMode="gray">
          <a:xfrm>
            <a:off x="595183" y="2286000"/>
            <a:ext cx="10972800" cy="1107996"/>
          </a:xfrm>
          <a:prstGeom prst="rect">
            <a:avLst/>
          </a:prstGeom>
          <a:noFill/>
        </p:spPr>
        <p:txBody>
          <a:bodyPr wrap="square" rtlCol="0" anchor="b">
            <a:spAutoFit/>
          </a:bodyPr>
          <a:lstStyle/>
          <a:p>
            <a:pPr algn="ctr"/>
            <a:r>
              <a:rPr lang="en-US" sz="6600" dirty="0">
                <a:solidFill>
                  <a:srgbClr val="2D8700"/>
                </a:solidFill>
                <a:latin typeface="Century Gothic" panose="020B0502020202020204" pitchFamily="34" charset="0"/>
              </a:rPr>
              <a:t>RSA</a:t>
            </a:r>
          </a:p>
        </p:txBody>
      </p:sp>
      <p:sp>
        <p:nvSpPr>
          <p:cNvPr id="2" name="TextBox 1">
            <a:extLst>
              <a:ext uri="{FF2B5EF4-FFF2-40B4-BE49-F238E27FC236}">
                <a16:creationId xmlns:a16="http://schemas.microsoft.com/office/drawing/2014/main" id="{6652472D-2C37-4839-80EA-30713C149CA2}"/>
              </a:ext>
            </a:extLst>
          </p:cNvPr>
          <p:cNvSpPr txBox="1"/>
          <p:nvPr userDrawn="1"/>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2400" cap="small" baseline="0" dirty="0">
                <a:solidFill>
                  <a:srgbClr val="2C506A"/>
                </a:solidFill>
                <a:latin typeface="Century Gothic" panose="020B0502020202020204" pitchFamily="34" charset="0"/>
              </a:rPr>
              <a:t>Rehabilitation Services Administration</a:t>
            </a:r>
          </a:p>
          <a:p>
            <a:pPr marL="0" marR="0" lvl="0" indent="0" algn="ctr" defTabSz="457200" rtl="0" eaLnBrk="1" fontAlgn="auto" latinLnBrk="0" hangingPunct="1">
              <a:lnSpc>
                <a:spcPct val="100000"/>
              </a:lnSpc>
              <a:spcBef>
                <a:spcPts val="600"/>
              </a:spcBef>
              <a:spcAft>
                <a:spcPts val="0"/>
              </a:spcAft>
              <a:buClrTx/>
              <a:buSzTx/>
              <a:buFontTx/>
              <a:buNone/>
              <a:tabLst/>
              <a:defRPr/>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spcAft>
                <a:spcPts val="0"/>
              </a:spcAft>
            </a:pPr>
            <a:r>
              <a:rPr lang="en-US" sz="1800" cap="small" baseline="0" dirty="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70101778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SA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10" name="TextBox 9">
            <a:extLst>
              <a:ext uri="{FF2B5EF4-FFF2-40B4-BE49-F238E27FC236}">
                <a16:creationId xmlns:a16="http://schemas.microsoft.com/office/drawing/2014/main" id="{89E437DF-F50F-43BC-B8E3-3430A1EE5E2D}"/>
              </a:ext>
            </a:extLst>
          </p:cNvPr>
          <p:cNvSpPr txBox="1"/>
          <p:nvPr userDrawn="1"/>
        </p:nvSpPr>
        <p:spPr bwMode="gray">
          <a:xfrm>
            <a:off x="595183" y="2286000"/>
            <a:ext cx="10972800" cy="1107996"/>
          </a:xfrm>
          <a:prstGeom prst="rect">
            <a:avLst/>
          </a:prstGeom>
          <a:noFill/>
        </p:spPr>
        <p:txBody>
          <a:bodyPr wrap="square" rtlCol="0" anchor="b">
            <a:spAutoFit/>
          </a:bodyPr>
          <a:lstStyle/>
          <a:p>
            <a:pPr algn="ctr"/>
            <a:r>
              <a:rPr lang="en-US" sz="6600" dirty="0">
                <a:solidFill>
                  <a:srgbClr val="2D8700"/>
                </a:solidFill>
                <a:latin typeface="Century Gothic" panose="020B0502020202020204" pitchFamily="34" charset="0"/>
              </a:rPr>
              <a:t>RSA</a:t>
            </a:r>
          </a:p>
        </p:txBody>
      </p:sp>
      <p:sp>
        <p:nvSpPr>
          <p:cNvPr id="13" name="TextBox 12">
            <a:extLst>
              <a:ext uri="{FF2B5EF4-FFF2-40B4-BE49-F238E27FC236}">
                <a16:creationId xmlns:a16="http://schemas.microsoft.com/office/drawing/2014/main" id="{4EC1CCB4-5E7E-4F47-94E1-5E14BF6A54E4}"/>
              </a:ext>
            </a:extLst>
          </p:cNvPr>
          <p:cNvSpPr txBox="1"/>
          <p:nvPr userDrawn="1"/>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2400" cap="small" baseline="0" dirty="0">
                <a:solidFill>
                  <a:srgbClr val="2C506A"/>
                </a:solidFill>
                <a:latin typeface="Century Gothic" panose="020B0502020202020204" pitchFamily="34" charset="0"/>
              </a:rPr>
              <a:t>Rehabilitation Services Administration</a:t>
            </a:r>
          </a:p>
          <a:p>
            <a:pPr marL="0" marR="0" lvl="0" indent="0" algn="ctr" defTabSz="457200" rtl="0" eaLnBrk="1" fontAlgn="auto" latinLnBrk="0" hangingPunct="1">
              <a:lnSpc>
                <a:spcPct val="100000"/>
              </a:lnSpc>
              <a:spcBef>
                <a:spcPts val="600"/>
              </a:spcBef>
              <a:spcAft>
                <a:spcPts val="0"/>
              </a:spcAft>
              <a:buClrTx/>
              <a:buSzTx/>
              <a:buFontTx/>
              <a:buNone/>
              <a:tabLst/>
              <a:defRPr/>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spcAft>
                <a:spcPts val="0"/>
              </a:spcAft>
            </a:pPr>
            <a:r>
              <a:rPr lang="en-US" sz="1800" cap="small" baseline="0" dirty="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userDrawn="1"/>
        </p:nvSpPr>
        <p:spPr bwMode="gray">
          <a:xfrm>
            <a:off x="615778"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dirty="0">
                <a:solidFill>
                  <a:srgbClr val="345065"/>
                </a:solidFill>
                <a:latin typeface="Century Gothic" panose="020B0502020202020204" pitchFamily="34" charset="0"/>
              </a:rPr>
              <a:t>	</a:t>
            </a:r>
            <a:r>
              <a:rPr lang="en-US" sz="1400" b="1" dirty="0">
                <a:solidFill>
                  <a:srgbClr val="215070"/>
                </a:solidFill>
                <a:latin typeface="Century Gothic" panose="020B0502020202020204" pitchFamily="34" charset="0"/>
              </a:rPr>
              <a:t>Home:</a:t>
            </a:r>
            <a:r>
              <a:rPr lang="en-US" sz="1400" dirty="0">
                <a:solidFill>
                  <a:srgbClr val="215070"/>
                </a:solidFill>
                <a:latin typeface="Century Gothic" panose="020B0502020202020204" pitchFamily="34" charset="0"/>
              </a:rPr>
              <a:t>	www.ed.gov/osers/rsa</a:t>
            </a:r>
          </a:p>
          <a:p>
            <a:pPr marL="0" indent="0" algn="l">
              <a:lnSpc>
                <a:spcPct val="100000"/>
              </a:lnSpc>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Blog:</a:t>
            </a:r>
            <a:r>
              <a:rPr lang="en-US" sz="1400" dirty="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Twitter:</a:t>
            </a:r>
            <a:r>
              <a:rPr lang="en-US" sz="1400" dirty="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dirty="0">
                <a:solidFill>
                  <a:srgbClr val="215070"/>
                </a:solidFill>
                <a:latin typeface="Century Gothic" panose="020B0502020202020204" pitchFamily="34" charset="0"/>
              </a:rPr>
              <a:t>	</a:t>
            </a:r>
            <a:r>
              <a:rPr lang="en-US" sz="1400" b="1" dirty="0">
                <a:solidFill>
                  <a:srgbClr val="215070"/>
                </a:solidFill>
                <a:latin typeface="Century Gothic" panose="020B0502020202020204" pitchFamily="34" charset="0"/>
              </a:rPr>
              <a:t>YouTube</a:t>
            </a:r>
            <a:r>
              <a:rPr lang="en-US" sz="1400" dirty="0">
                <a:solidFill>
                  <a:srgbClr val="215070"/>
                </a:solidFill>
                <a:latin typeface="Century Gothic" panose="020B0502020202020204" pitchFamily="34" charset="0"/>
              </a:rPr>
              <a:t>:	www.youtube.com/c/OSERS</a:t>
            </a:r>
            <a:endParaRPr lang="en-US" sz="1400" dirty="0">
              <a:latin typeface="Century Gothic" panose="020B0502020202020204" pitchFamily="34" charset="0"/>
            </a:endParaRPr>
          </a:p>
        </p:txBody>
      </p:sp>
    </p:spTree>
    <p:extLst>
      <p:ext uri="{BB962C8B-B14F-4D97-AF65-F5344CB8AC3E}">
        <p14:creationId xmlns:p14="http://schemas.microsoft.com/office/powerpoint/2010/main" val="50669328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SA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 xmlns:adec="http://schemas.microsoft.com/office/drawing/2017/decorative" val="1"/>
              </a:ext>
            </a:extLst>
          </p:cNvPr>
          <p:cNvPicPr>
            <a:picLocks noChangeAspect="1"/>
          </p:cNvPicPr>
          <p:nvPr userDrawn="1"/>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5" name="Text Placeholder 4">
            <a:extLst>
              <a:ext uri="{FF2B5EF4-FFF2-40B4-BE49-F238E27FC236}">
                <a16:creationId xmlns:a16="http://schemas.microsoft.com/office/drawing/2014/main" id="{D1B7D111-6E89-43EC-BF9F-638E13098704}"/>
              </a:ext>
            </a:extLst>
          </p:cNvPr>
          <p:cNvSpPr>
            <a:spLocks noGrp="1"/>
          </p:cNvSpPr>
          <p:nvPr>
            <p:ph type="body" sz="quarter" idx="10"/>
          </p:nvPr>
        </p:nvSpPr>
        <p:spPr bwMode="gray">
          <a:xfrm>
            <a:off x="1371599" y="2514600"/>
            <a:ext cx="9448800" cy="914400"/>
          </a:xfrm>
        </p:spPr>
        <p:txBody>
          <a:bodyPr anchor="b">
            <a:normAutofit/>
          </a:bodyPr>
          <a:lstStyle>
            <a:lvl1pPr marL="0" indent="0" algn="ctr">
              <a:buNone/>
              <a:defRPr sz="4800">
                <a:solidFill>
                  <a:srgbClr val="008710"/>
                </a:solidFill>
              </a:defRPr>
            </a:lvl1pPr>
          </a:lstStyle>
          <a:p>
            <a:pPr lvl="0"/>
            <a:r>
              <a:rPr lang="en-US"/>
              <a:t>Edit Master text styles</a:t>
            </a:r>
          </a:p>
        </p:txBody>
      </p:sp>
      <p:sp>
        <p:nvSpPr>
          <p:cNvPr id="9" name="TextBox 8">
            <a:extLst>
              <a:ext uri="{FF2B5EF4-FFF2-40B4-BE49-F238E27FC236}">
                <a16:creationId xmlns:a16="http://schemas.microsoft.com/office/drawing/2014/main" id="{68E5EC69-1945-4270-A74C-D1C5FC8ECF26}"/>
              </a:ext>
            </a:extLst>
          </p:cNvPr>
          <p:cNvSpPr txBox="1"/>
          <p:nvPr userDrawn="1"/>
        </p:nvSpPr>
        <p:spPr bwMode="gray">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2400" cap="small" baseline="0" dirty="0">
                <a:solidFill>
                  <a:srgbClr val="2C506A"/>
                </a:solidFill>
                <a:latin typeface="Century Gothic" panose="020B0502020202020204" pitchFamily="34" charset="0"/>
              </a:rPr>
              <a:t>Rehabilitation Services Administration</a:t>
            </a:r>
          </a:p>
          <a:p>
            <a:pPr marL="0" marR="0" lvl="0" indent="0" algn="ctr" defTabSz="457200" rtl="0" eaLnBrk="1" fontAlgn="auto" latinLnBrk="0" hangingPunct="1">
              <a:lnSpc>
                <a:spcPct val="100000"/>
              </a:lnSpc>
              <a:spcBef>
                <a:spcPts val="600"/>
              </a:spcBef>
              <a:spcAft>
                <a:spcPts val="0"/>
              </a:spcAft>
              <a:buClrTx/>
              <a:buSzTx/>
              <a:buFontTx/>
              <a:buNone/>
              <a:tabLst/>
              <a:defRPr/>
            </a:pPr>
            <a:r>
              <a:rPr lang="en-US" sz="1800" cap="small" baseline="0" dirty="0">
                <a:solidFill>
                  <a:srgbClr val="2C506A"/>
                </a:solidFill>
                <a:latin typeface="Century Gothic" panose="020B0502020202020204" pitchFamily="34" charset="0"/>
              </a:rPr>
              <a:t>Office of Special Education and Rehabilitative Services</a:t>
            </a:r>
          </a:p>
          <a:p>
            <a:pPr algn="ctr">
              <a:spcBef>
                <a:spcPts val="600"/>
              </a:spcBef>
              <a:spcAft>
                <a:spcPts val="0"/>
              </a:spcAft>
            </a:pPr>
            <a:r>
              <a:rPr lang="en-US" sz="1800" cap="small" baseline="0" dirty="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21921301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SA Title and Content">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bwMode="white">
          <a:xfrm>
            <a:off x="638174" y="0"/>
            <a:ext cx="9875520" cy="672111"/>
          </a:xfrm>
          <a:prstGeom prst="rect">
            <a:avLst/>
          </a:prstGeom>
          <a:effectLst/>
        </p:spPr>
        <p:txBody>
          <a:bodyPr vert="horz" lIns="0" tIns="0" rIns="0" bIns="0" rtlCol="0" anchor="b">
            <a:noAutofit/>
          </a:bodyPr>
          <a:lstStyle>
            <a:lvl1pPr>
              <a:defRPr/>
            </a:lvl1pPr>
          </a:lstStyle>
          <a:p>
            <a:r>
              <a:rPr lang="en-US" dirty="0"/>
              <a:t>Click to edit title: Title and Content</a:t>
            </a:r>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dirty="0"/>
              <a:t>Click to edit First Level</a:t>
            </a:r>
          </a:p>
          <a:p>
            <a:pPr lvl="1"/>
            <a:r>
              <a:rPr lang="en-US" dirty="0"/>
              <a:t>Click to edit Second level</a:t>
            </a:r>
          </a:p>
          <a:p>
            <a:pPr lvl="2"/>
            <a:r>
              <a:rPr lang="en-US" dirty="0"/>
              <a:t>Click to edit Third level</a:t>
            </a:r>
          </a:p>
          <a:p>
            <a:pPr lvl="3"/>
            <a:r>
              <a:rPr lang="en-US" dirty="0"/>
              <a:t>Click to edit Fourth level</a:t>
            </a:r>
          </a:p>
          <a:p>
            <a:pPr lvl="4"/>
            <a:r>
              <a:rPr lang="en-US" dirty="0"/>
              <a:t>Click to edit Fifth level</a:t>
            </a:r>
          </a:p>
        </p:txBody>
      </p:sp>
    </p:spTree>
    <p:extLst>
      <p:ext uri="{BB962C8B-B14F-4D97-AF65-F5344CB8AC3E}">
        <p14:creationId xmlns:p14="http://schemas.microsoft.com/office/powerpoint/2010/main" val="31246624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RSA Section Header">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bwMode="gray">
          <a:xfrm>
            <a:off x="831850" y="1709739"/>
            <a:ext cx="10515600" cy="1719262"/>
          </a:xfrm>
          <a:prstGeom prst="rect">
            <a:avLst/>
          </a:prstGeom>
        </p:spPr>
        <p:txBody>
          <a:bodyPr anchor="b"/>
          <a:lstStyle>
            <a:lvl1pPr>
              <a:defRPr sz="4400">
                <a:solidFill>
                  <a:srgbClr val="345065"/>
                </a:solidFill>
              </a:defRPr>
            </a:lvl1pPr>
          </a:lstStyle>
          <a:p>
            <a:r>
              <a:rPr lang="en-US" dirty="0"/>
              <a:t>Click to edit Sub-Section title</a:t>
            </a:r>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bwMode="gray">
          <a:xfrm>
            <a:off x="831850" y="3657599"/>
            <a:ext cx="10515600" cy="2432051"/>
          </a:xfrm>
          <a:prstGeom prst="rect">
            <a:avLst/>
          </a:prstGeom>
        </p:spPr>
        <p:txBody>
          <a:bodyPr lIns="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Sub-Section subtitle</a:t>
            </a:r>
          </a:p>
        </p:txBody>
      </p:sp>
    </p:spTree>
    <p:extLst>
      <p:ext uri="{BB962C8B-B14F-4D97-AF65-F5344CB8AC3E}">
        <p14:creationId xmlns:p14="http://schemas.microsoft.com/office/powerpoint/2010/main" val="201417408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SA Two Content">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bwMode="white">
          <a:xfrm>
            <a:off x="638174" y="0"/>
            <a:ext cx="9875520" cy="672111"/>
          </a:xfrm>
          <a:prstGeom prst="rect">
            <a:avLst/>
          </a:prstGeom>
          <a:effectLst/>
        </p:spPr>
        <p:txBody>
          <a:bodyPr vert="horz" lIns="0" tIns="0" rIns="0" bIns="0" rtlCol="0" anchor="b">
            <a:noAutofit/>
          </a:bodyPr>
          <a:lstStyle>
            <a:lvl1pPr>
              <a:defRPr/>
            </a:lvl1pPr>
          </a:lstStyle>
          <a:p>
            <a:r>
              <a:rPr lang="en-US" dirty="0"/>
              <a:t>Click to edit title: Two Content</a:t>
            </a:r>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Content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Content 2</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08016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SA Comparison">
    <p:spTree>
      <p:nvGrpSpPr>
        <p:cNvPr id="1" name=""/>
        <p:cNvGrpSpPr/>
        <p:nvPr/>
      </p:nvGrpSpPr>
      <p:grpSpPr>
        <a:xfrm>
          <a:off x="0" y="0"/>
          <a:ext cx="0" cy="0"/>
          <a:chOff x="0" y="0"/>
          <a:chExt cx="0" cy="0"/>
        </a:xfrm>
      </p:grpSpPr>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bwMode="white">
          <a:xfrm>
            <a:off x="638175" y="0"/>
            <a:ext cx="9877425" cy="672111"/>
          </a:xfrm>
          <a:prstGeom prst="rect">
            <a:avLst/>
          </a:prstGeom>
          <a:effectLst/>
        </p:spPr>
        <p:txBody>
          <a:bodyPr vert="horz" lIns="0" tIns="0" rIns="0" bIns="0" rtlCol="0" anchor="b">
            <a:noAutofit/>
          </a:bodyPr>
          <a:lstStyle>
            <a:lvl1pPr>
              <a:defRPr/>
            </a:lvl1pPr>
          </a:lstStyle>
          <a:p>
            <a:r>
              <a:rPr lang="en-US" dirty="0"/>
              <a:t>Click to edit title: Comparison</a:t>
            </a:r>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1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Comparison 2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32588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SA Title Only">
    <p:spTree>
      <p:nvGrpSpPr>
        <p:cNvPr id="1" name=""/>
        <p:cNvGrpSpPr/>
        <p:nvPr/>
      </p:nvGrpSpPr>
      <p:grpSpPr>
        <a:xfrm>
          <a:off x="0" y="0"/>
          <a:ext cx="0" cy="0"/>
          <a:chOff x="0" y="0"/>
          <a:chExt cx="0" cy="0"/>
        </a:xfrm>
      </p:grpSpPr>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bwMode="white">
          <a:xfrm>
            <a:off x="638174" y="0"/>
            <a:ext cx="9875520" cy="672111"/>
          </a:xfrm>
          <a:prstGeom prst="rect">
            <a:avLst/>
          </a:prstGeom>
          <a:effectLst/>
        </p:spPr>
        <p:txBody>
          <a:bodyPr vert="horz" lIns="0" tIns="0" rIns="0" bIns="0" rtlCol="0" anchor="b">
            <a:noAutofit/>
          </a:bodyPr>
          <a:lstStyle>
            <a:lvl1pPr>
              <a:defRPr/>
            </a:lvl1pPr>
          </a:lstStyle>
          <a:p>
            <a:r>
              <a:rPr lang="en-US" dirty="0"/>
              <a:t>Click to edit title: Blank Slide</a:t>
            </a:r>
          </a:p>
        </p:txBody>
      </p:sp>
    </p:spTree>
    <p:extLst>
      <p:ext uri="{BB962C8B-B14F-4D97-AF65-F5344CB8AC3E}">
        <p14:creationId xmlns:p14="http://schemas.microsoft.com/office/powerpoint/2010/main" val="348286900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RSA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71069279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SA Content with Caption">
    <p:spTree>
      <p:nvGrpSpPr>
        <p:cNvPr id="1" name=""/>
        <p:cNvGrpSpPr/>
        <p:nvPr/>
      </p:nvGrpSpPr>
      <p:grpSpPr>
        <a:xfrm>
          <a:off x="0" y="0"/>
          <a:ext cx="0" cy="0"/>
          <a:chOff x="0" y="0"/>
          <a:chExt cx="0" cy="0"/>
        </a:xfrm>
      </p:grpSpPr>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5" name="Text Placeholder 4">
            <a:extLst>
              <a:ext uri="{FF2B5EF4-FFF2-40B4-BE49-F238E27FC236}">
                <a16:creationId xmlns:a16="http://schemas.microsoft.com/office/drawing/2014/main" id="{FF5A315C-57C9-42E3-8B89-F845F852E1C4}"/>
              </a:ext>
            </a:extLst>
          </p:cNvPr>
          <p:cNvSpPr>
            <a:spLocks noGrp="1"/>
          </p:cNvSpPr>
          <p:nvPr>
            <p:ph type="body" sz="quarter" idx="14" hasCustomPrompt="1"/>
          </p:nvPr>
        </p:nvSpPr>
        <p:spPr bwMode="white">
          <a:xfrm>
            <a:off x="640080" y="0"/>
            <a:ext cx="9875520" cy="672111"/>
          </a:xfrm>
        </p:spPr>
        <p:txBody>
          <a:bodyPr lIns="0" tIns="0" rIns="0" bIns="0" anchor="b" anchorCtr="0">
            <a:normAutofit/>
          </a:bodyPr>
          <a:lstStyle>
            <a:lvl1pPr marL="0" indent="0">
              <a:buNone/>
              <a:defRPr sz="4000">
                <a:solidFill>
                  <a:schemeClr val="bg1"/>
                </a:solidFill>
              </a:defRPr>
            </a:lvl1pPr>
            <a:lvl2pPr marL="457200" indent="0">
              <a:buNone/>
              <a:defRPr sz="4000">
                <a:solidFill>
                  <a:schemeClr val="bg1"/>
                </a:solidFill>
              </a:defRPr>
            </a:lvl2pPr>
            <a:lvl3pPr marL="914400" indent="0">
              <a:buNone/>
              <a:defRPr sz="4000">
                <a:solidFill>
                  <a:schemeClr val="bg1"/>
                </a:solidFill>
              </a:defRPr>
            </a:lvl3pPr>
            <a:lvl4pPr marL="1314450" indent="0">
              <a:buNone/>
              <a:defRPr sz="4000">
                <a:solidFill>
                  <a:schemeClr val="bg1"/>
                </a:solidFill>
              </a:defRPr>
            </a:lvl4pPr>
            <a:lvl5pPr marL="1600200" indent="0">
              <a:buNone/>
              <a:defRPr sz="4000">
                <a:solidFill>
                  <a:schemeClr val="bg1"/>
                </a:solidFill>
              </a:defRPr>
            </a:lvl5pPr>
          </a:lstStyle>
          <a:p>
            <a:pPr lvl="0"/>
            <a:r>
              <a:rPr lang="en-US" dirty="0"/>
              <a:t>Click to edit Title: Caption and Content</a:t>
            </a:r>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dirty="0"/>
              <a:t>Click to edit Content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203132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SA Picture with Caption">
    <p:spTree>
      <p:nvGrpSpPr>
        <p:cNvPr id="1" name=""/>
        <p:cNvGrpSpPr/>
        <p:nvPr/>
      </p:nvGrpSpPr>
      <p:grpSpPr>
        <a:xfrm>
          <a:off x="0" y="0"/>
          <a:ext cx="0" cy="0"/>
          <a:chOff x="0" y="0"/>
          <a:chExt cx="0" cy="0"/>
        </a:xfrm>
      </p:grpSpPr>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userDrawn="1"/>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bwMode="gray">
          <a:xfrm>
            <a:off x="839788" y="987424"/>
            <a:ext cx="3932237" cy="1069975"/>
          </a:xfrm>
          <a:prstGeom prst="rect">
            <a:avLst/>
          </a:prstGeom>
        </p:spPr>
        <p:txBody>
          <a:bodyPr anchor="b"/>
          <a:lstStyle>
            <a:lvl1pPr>
              <a:defRPr sz="3200">
                <a:solidFill>
                  <a:srgbClr val="2C506A"/>
                </a:solidFill>
              </a:defRPr>
            </a:lvl1pPr>
          </a:lstStyle>
          <a:p>
            <a:r>
              <a:rPr lang="en-US" dirty="0"/>
              <a:t>Click edit Master title style</a:t>
            </a:r>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bwMode="gray">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bwMode="gray">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8960670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Header Box">
            <a:extLst>
              <a:ext uri="{FF2B5EF4-FFF2-40B4-BE49-F238E27FC236}">
                <a16:creationId xmlns:a16="http://schemas.microsoft.com/office/drawing/2014/main" id="{E7907DA4-0FAD-434F-8C7E-2AE42D528672}"/>
              </a:ext>
              <a:ext uri="{C183D7F6-B498-43B3-948B-1728B52AA6E4}">
                <adec:decorative xmlns="" xmlns:adec="http://schemas.microsoft.com/office/drawing/2017/decorative" val="1"/>
              </a:ext>
            </a:extLst>
          </p:cNvPr>
          <p:cNvSpPr/>
          <p:nvPr userDrawn="1"/>
        </p:nvSpPr>
        <p:spPr bwMode="gray">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sp>
        <p:nvSpPr>
          <p:cNvPr id="7" name="Footer Box">
            <a:extLst>
              <a:ext uri="{FF2B5EF4-FFF2-40B4-BE49-F238E27FC236}">
                <a16:creationId xmlns:a16="http://schemas.microsoft.com/office/drawing/2014/main" id="{568199A8-B750-45E3-AB01-9FE9206C0C6D}"/>
              </a:ext>
              <a:ext uri="{C183D7F6-B498-43B3-948B-1728B52AA6E4}">
                <adec:decorative xmlns="" xmlns:adec="http://schemas.microsoft.com/office/drawing/2017/decorative" val="1"/>
              </a:ext>
            </a:extLst>
          </p:cNvPr>
          <p:cNvSpPr/>
          <p:nvPr userDrawn="1"/>
        </p:nvSpPr>
        <p:spPr bwMode="gray">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schemeClr val="bg1"/>
              </a:solidFill>
              <a:latin typeface="Century Gothic" panose="020B0502020202020204" pitchFamily="34" charset="0"/>
            </a:endParaRPr>
          </a:p>
        </p:txBody>
      </p:sp>
      <p:pic>
        <p:nvPicPr>
          <p:cNvPr id="26" name="Picture 25">
            <a:extLst>
              <a:ext uri="{FF2B5EF4-FFF2-40B4-BE49-F238E27FC236}">
                <a16:creationId xmlns:a16="http://schemas.microsoft.com/office/drawing/2014/main" id="{6E49EC88-9138-4440-8FA2-253B6542AF39}"/>
              </a:ext>
              <a:ext uri="{C183D7F6-B498-43B3-948B-1728B52AA6E4}">
                <adec:decorative xmlns="" xmlns:adec="http://schemas.microsoft.com/office/drawing/2017/decorative" val="1"/>
              </a:ext>
            </a:extLst>
          </p:cNvPr>
          <p:cNvPicPr>
            <a:picLocks noChangeAspect="1"/>
          </p:cNvPicPr>
          <p:nvPr userDrawn="1"/>
        </p:nvPicPr>
        <p:blipFill rotWithShape="1">
          <a:blip r:embed="rId14" cstate="print">
            <a:extLst>
              <a:ext uri="{28A0092B-C50C-407E-A947-70E740481C1C}">
                <a14:useLocalDpi xmlns:a14="http://schemas.microsoft.com/office/drawing/2010/main"/>
              </a:ext>
            </a:extLst>
          </a:blip>
          <a:srcRect l="4955" r="4954"/>
          <a:stretch/>
        </p:blipFill>
        <p:spPr bwMode="auto">
          <a:xfrm>
            <a:off x="10695803" y="148883"/>
            <a:ext cx="1371601" cy="411480"/>
          </a:xfrm>
          <a:prstGeom prst="rect">
            <a:avLst/>
          </a:prstGeom>
        </p:spPr>
      </p:pic>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bwMode="white">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dirty="0"/>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bwMode="white">
          <a:xfrm>
            <a:off x="638175" y="0"/>
            <a:ext cx="9875520" cy="672111"/>
          </a:xfrm>
          <a:prstGeom prst="rect">
            <a:avLst/>
          </a:prstGeom>
          <a:effectLst/>
        </p:spPr>
        <p:txBody>
          <a:bodyPr vert="horz" lIns="0" tIns="0" rIns="0" bIns="0" rtlCol="0" anchor="b">
            <a:noAutofit/>
          </a:body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bwMode="gray">
          <a:xfrm>
            <a:off x="650789" y="1143000"/>
            <a:ext cx="10931611" cy="4572000"/>
          </a:xfrm>
          <a:prstGeom prst="rect">
            <a:avLst/>
          </a:prstGeom>
          <a:effectLst/>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ED Seal">
            <a:extLst>
              <a:ext uri="{FF2B5EF4-FFF2-40B4-BE49-F238E27FC236}">
                <a16:creationId xmlns:a16="http://schemas.microsoft.com/office/drawing/2014/main" id="{A01ACA3F-BD12-49B8-8EFD-BDBCDC75C774}"/>
              </a:ext>
              <a:ext uri="{C183D7F6-B498-43B3-948B-1728B52AA6E4}">
                <adec:decorative xmlns="" xmlns:adec="http://schemas.microsoft.com/office/drawing/2017/decorative" val="1"/>
              </a:ext>
            </a:extLst>
          </p:cNvPr>
          <p:cNvPicPr>
            <a:picLocks noChangeAspect="1"/>
          </p:cNvPicPr>
          <p:nvPr userDrawn="1"/>
        </p:nvPicPr>
        <p:blipFill>
          <a:blip r:embed="rId15" cstate="print">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9" name="Group 18">
            <a:extLst>
              <a:ext uri="{FF2B5EF4-FFF2-40B4-BE49-F238E27FC236}">
                <a16:creationId xmlns:a16="http://schemas.microsoft.com/office/drawing/2014/main" id="{0280D4FB-3891-4974-B82E-C47C48CE5ED4}"/>
              </a:ext>
              <a:ext uri="{C183D7F6-B498-43B3-948B-1728B52AA6E4}">
                <adec:decorative xmlns="" xmlns:adec="http://schemas.microsoft.com/office/drawing/2017/decorative" val="1"/>
              </a:ext>
            </a:extLst>
          </p:cNvPr>
          <p:cNvGrpSpPr/>
          <p:nvPr userDrawn="1"/>
        </p:nvGrpSpPr>
        <p:grpSpPr bwMode="white">
          <a:xfrm>
            <a:off x="6936292" y="6321441"/>
            <a:ext cx="4408172" cy="457200"/>
            <a:chOff x="6936292" y="6321441"/>
            <a:chExt cx="4408172" cy="457200"/>
          </a:xfrm>
        </p:grpSpPr>
        <p:sp>
          <p:nvSpPr>
            <p:cNvPr id="20" name="Footer Placeholder 4">
              <a:extLst>
                <a:ext uri="{FF2B5EF4-FFF2-40B4-BE49-F238E27FC236}">
                  <a16:creationId xmlns:a16="http://schemas.microsoft.com/office/drawing/2014/main" id="{9606314B-432E-426C-89F3-41A44AD254AB}"/>
                </a:ext>
                <a:ext uri="{C183D7F6-B498-43B3-948B-1728B52AA6E4}">
                  <adec:decorative xmlns="" xmlns:adec="http://schemas.microsoft.com/office/drawing/2017/decorative" val="1"/>
                </a:ext>
              </a:extLst>
            </p:cNvPr>
            <p:cNvSpPr txBox="1">
              <a:spLocks/>
            </p:cNvSpPr>
            <p:nvPr userDrawn="1"/>
          </p:nvSpPr>
          <p:spPr bwMode="white">
            <a:xfrm>
              <a:off x="7984524" y="6348113"/>
              <a:ext cx="3359940"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Rehabilitation Services Administration</a:t>
              </a:r>
            </a:p>
            <a:p>
              <a:r>
                <a:rPr lang="en-US" b="0" dirty="0"/>
                <a:t>Office of Special Education and Rehabilitative Services</a:t>
              </a:r>
            </a:p>
          </p:txBody>
        </p:sp>
        <p:cxnSp>
          <p:nvCxnSpPr>
            <p:cNvPr id="21" name="Straight Connector 20">
              <a:extLst>
                <a:ext uri="{FF2B5EF4-FFF2-40B4-BE49-F238E27FC236}">
                  <a16:creationId xmlns:a16="http://schemas.microsoft.com/office/drawing/2014/main" id="{DB6F0B4F-B086-41DB-94DA-4D5A42F8C306}"/>
                </a:ext>
                <a:ext uri="{C183D7F6-B498-43B3-948B-1728B52AA6E4}">
                  <adec:decorative xmlns="" xmlns:adec="http://schemas.microsoft.com/office/drawing/2017/decorative" val="1"/>
                </a:ext>
              </a:extLst>
            </p:cNvPr>
            <p:cNvCxnSpPr>
              <a:cxnSpLocks/>
            </p:cNvCxnSpPr>
            <p:nvPr userDrawn="1"/>
          </p:nvCxnSpPr>
          <p:spPr bwMode="white">
            <a:xfrm>
              <a:off x="7936057"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descr="OSERS">
              <a:extLst>
                <a:ext uri="{FF2B5EF4-FFF2-40B4-BE49-F238E27FC236}">
                  <a16:creationId xmlns:a16="http://schemas.microsoft.com/office/drawing/2014/main" id="{41984953-4B21-40EC-B279-3D0B99EC77BC}"/>
                </a:ext>
              </a:extLst>
            </p:cNvPr>
            <p:cNvSpPr txBox="1"/>
            <p:nvPr userDrawn="1"/>
          </p:nvSpPr>
          <p:spPr bwMode="white">
            <a:xfrm>
              <a:off x="6936292" y="6321441"/>
              <a:ext cx="914401" cy="457200"/>
            </a:xfrm>
            <a:prstGeom prst="rect">
              <a:avLst/>
            </a:prstGeom>
            <a:noFill/>
          </p:spPr>
          <p:txBody>
            <a:bodyPr wrap="square" lIns="0" tIns="0" rIns="0" bIns="0" rtlCol="0" anchor="ctr">
              <a:noAutofit/>
            </a:bodyPr>
            <a:lstStyle/>
            <a:p>
              <a:pPr algn="r">
                <a:lnSpc>
                  <a:spcPct val="85000"/>
                </a:lnSpc>
              </a:pPr>
              <a:r>
                <a:rPr lang="en-US" sz="3600" b="0" spc="0" baseline="0" dirty="0">
                  <a:solidFill>
                    <a:schemeClr val="bg1"/>
                  </a:solidFill>
                  <a:latin typeface="Century Gothic" panose="020B0502020202020204" pitchFamily="34" charset="0"/>
                </a:rPr>
                <a:t>RSA</a:t>
              </a:r>
              <a:endParaRPr lang="en-US" sz="3200" b="0" spc="0" baseline="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273971528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ransition>
    <p:fade/>
  </p:transition>
  <p:hf hdr="0" ftr="0" dt="0"/>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4.xml"/><Relationship Id="rId5" Type="http://schemas.microsoft.com/office/2007/relationships/hdphoto" Target="../media/hdphoto2.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5688-9ECA-4354-896F-EC1F92FB0D76}"/>
              </a:ext>
            </a:extLst>
          </p:cNvPr>
          <p:cNvSpPr>
            <a:spLocks noGrp="1"/>
          </p:cNvSpPr>
          <p:nvPr>
            <p:ph type="ctrTitle"/>
          </p:nvPr>
        </p:nvSpPr>
        <p:spPr>
          <a:xfrm>
            <a:off x="1524000" y="1122362"/>
            <a:ext cx="9144000" cy="4592638"/>
          </a:xfrm>
        </p:spPr>
        <p:txBody>
          <a:bodyPr anchor="b"/>
          <a:lstStyle/>
          <a:p>
            <a:pPr>
              <a:spcBef>
                <a:spcPts val="1200"/>
              </a:spcBef>
            </a:pPr>
            <a:r>
              <a:rPr lang="en-US" dirty="0"/>
              <a:t>Welcome to the VR100 Series</a:t>
            </a:r>
            <a:r>
              <a:rPr lang="en-US" sz="2400" dirty="0"/>
              <a:t/>
            </a:r>
            <a:br>
              <a:rPr lang="en-US" sz="2400" dirty="0"/>
            </a:br>
            <a:r>
              <a:rPr lang="en-US" sz="2400" dirty="0"/>
              <a:t/>
            </a:r>
            <a:br>
              <a:rPr lang="en-US" sz="2400" dirty="0"/>
            </a:br>
            <a:r>
              <a:rPr lang="en-US" sz="4000" i="1" dirty="0"/>
              <a:t>Innovative Strategies from VR </a:t>
            </a:r>
            <a:br>
              <a:rPr lang="en-US" sz="4000" i="1" dirty="0"/>
            </a:br>
            <a:r>
              <a:rPr lang="en-US" sz="4000" i="1" dirty="0"/>
              <a:t>During the COVID-19 </a:t>
            </a:r>
            <a:br>
              <a:rPr lang="en-US" sz="4000" i="1" dirty="0"/>
            </a:br>
            <a:r>
              <a:rPr lang="en-US" sz="4000" i="1" dirty="0"/>
              <a:t>Pandemic</a:t>
            </a:r>
            <a:endParaRPr lang="en-US" i="1" dirty="0"/>
          </a:p>
        </p:txBody>
      </p:sp>
      <p:pic>
        <p:nvPicPr>
          <p:cNvPr id="4098" name="Picture 2" descr="VR100 logo - Vocational Rehabilitation, 1920-2020">
            <a:extLst>
              <a:ext uri="{FF2B5EF4-FFF2-40B4-BE49-F238E27FC236}">
                <a16:creationId xmlns:a16="http://schemas.microsoft.com/office/drawing/2014/main" id="{27B554EC-AFEA-444D-8B40-6F3121C01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304925"/>
            <a:ext cx="411480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79677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4" y="0"/>
            <a:ext cx="9875520" cy="672111"/>
          </a:xfrm>
        </p:spPr>
        <p:txBody>
          <a:bodyPr/>
          <a:lstStyle/>
          <a:p>
            <a:r>
              <a:rPr lang="en-US" sz="3600" dirty="0"/>
              <a:t>MCB VR Success Stories During COVID-19</a:t>
            </a:r>
          </a:p>
        </p:txBody>
      </p:sp>
      <p:sp>
        <p:nvSpPr>
          <p:cNvPr id="3" name="Content Placeholder 2"/>
          <p:cNvSpPr>
            <a:spLocks noGrp="1"/>
          </p:cNvSpPr>
          <p:nvPr>
            <p:ph idx="1"/>
          </p:nvPr>
        </p:nvSpPr>
        <p:spPr>
          <a:xfrm>
            <a:off x="609600" y="1143001"/>
            <a:ext cx="10972800" cy="4648200"/>
          </a:xfrm>
        </p:spPr>
        <p:txBody>
          <a:bodyPr>
            <a:normAutofit/>
          </a:bodyPr>
          <a:lstStyle/>
          <a:p>
            <a:r>
              <a:rPr lang="en-US" sz="2000" dirty="0"/>
              <a:t>A VR consumer has been working remotely as a software engineer for the past three years with a starting base salary of $83,000. During the statewide stay-at-home order, he was offered and has accepted a new position as a full-time software engineer for an educational technology and publishing company. He started April 6, 2020 at a base salary of $110,000.</a:t>
            </a:r>
          </a:p>
          <a:p>
            <a:r>
              <a:rPr lang="en-US" sz="2000" dirty="0"/>
              <a:t>A VR consumer has been hired by a theatre company on a </a:t>
            </a:r>
            <a:br>
              <a:rPr lang="en-US" sz="2000" dirty="0"/>
            </a:br>
            <a:r>
              <a:rPr lang="en-US" sz="2000" dirty="0"/>
              <a:t>full-time basis as a ticket agent and customer service representative.  He is working remotely and has bene employed over 90 days and has been retained despite COVID-19 layoffs.</a:t>
            </a:r>
          </a:p>
        </p:txBody>
      </p:sp>
    </p:spTree>
    <p:extLst>
      <p:ext uri="{BB962C8B-B14F-4D97-AF65-F5344CB8AC3E}">
        <p14:creationId xmlns:p14="http://schemas.microsoft.com/office/powerpoint/2010/main" val="5634311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4" y="0"/>
            <a:ext cx="9875520" cy="672111"/>
          </a:xfrm>
        </p:spPr>
        <p:txBody>
          <a:bodyPr/>
          <a:lstStyle/>
          <a:p>
            <a:r>
              <a:rPr lang="en-US" dirty="0"/>
              <a:t>Connect with MCB</a:t>
            </a:r>
          </a:p>
        </p:txBody>
      </p:sp>
      <p:sp>
        <p:nvSpPr>
          <p:cNvPr id="3" name="Content Placeholder 2"/>
          <p:cNvSpPr>
            <a:spLocks noGrp="1"/>
          </p:cNvSpPr>
          <p:nvPr>
            <p:ph idx="1"/>
          </p:nvPr>
        </p:nvSpPr>
        <p:spPr>
          <a:xfrm>
            <a:off x="609600" y="1143001"/>
            <a:ext cx="10972800" cy="4648200"/>
          </a:xfrm>
        </p:spPr>
        <p:txBody>
          <a:bodyPr>
            <a:normAutofit/>
          </a:bodyPr>
          <a:lstStyle/>
          <a:p>
            <a:pPr marL="0" indent="0">
              <a:buNone/>
              <a:tabLst>
                <a:tab pos="2290763" algn="l"/>
              </a:tabLst>
            </a:pPr>
            <a:r>
              <a:rPr lang="en-US" b="1" dirty="0"/>
              <a:t>Phone:</a:t>
            </a:r>
            <a:r>
              <a:rPr lang="en-US" dirty="0"/>
              <a:t>	1-800-727-5500</a:t>
            </a:r>
          </a:p>
          <a:p>
            <a:pPr marL="0" indent="0">
              <a:buNone/>
              <a:tabLst>
                <a:tab pos="2290763" algn="l"/>
              </a:tabLst>
            </a:pPr>
            <a:r>
              <a:rPr lang="en-US" b="1" dirty="0"/>
              <a:t>U.S. Mail:</a:t>
            </a:r>
            <a:r>
              <a:rPr lang="en-US" dirty="0"/>
              <a:t>	600 Washington Street</a:t>
            </a:r>
            <a:br>
              <a:rPr lang="en-US" dirty="0"/>
            </a:br>
            <a:r>
              <a:rPr lang="en-US" dirty="0"/>
              <a:t>	Boston, MA 02111</a:t>
            </a:r>
          </a:p>
          <a:p>
            <a:pPr marL="0" indent="0">
              <a:buNone/>
              <a:tabLst>
                <a:tab pos="2290763" algn="l"/>
              </a:tabLst>
            </a:pPr>
            <a:r>
              <a:rPr lang="en-US" b="1" dirty="0"/>
              <a:t>Web:</a:t>
            </a:r>
            <a:r>
              <a:rPr lang="en-US" dirty="0"/>
              <a:t>	www.mass.gov/mcb</a:t>
            </a:r>
          </a:p>
          <a:p>
            <a:pPr marL="0" indent="0">
              <a:buNone/>
              <a:tabLst>
                <a:tab pos="2290763" algn="l"/>
              </a:tabLst>
            </a:pPr>
            <a:r>
              <a:rPr lang="en-US" b="1" dirty="0"/>
              <a:t>Social:</a:t>
            </a:r>
            <a:r>
              <a:rPr lang="en-US" dirty="0"/>
              <a:t>	Twitter/Instagram: @</a:t>
            </a:r>
            <a:r>
              <a:rPr lang="en-US" dirty="0" err="1"/>
              <a:t>massblind</a:t>
            </a:r>
            <a:r>
              <a:rPr lang="en-US" dirty="0"/>
              <a:t/>
            </a:r>
            <a:br>
              <a:rPr lang="en-US" dirty="0"/>
            </a:br>
            <a:r>
              <a:rPr lang="en-US" dirty="0"/>
              <a:t>	Facebook: </a:t>
            </a:r>
            <a:r>
              <a:rPr lang="en-US" dirty="0" err="1"/>
              <a:t>masscommblind</a:t>
            </a:r>
            <a:r>
              <a:rPr lang="en-US" dirty="0"/>
              <a:t/>
            </a:r>
            <a:br>
              <a:rPr lang="en-US" dirty="0"/>
            </a:br>
            <a:r>
              <a:rPr lang="en-US" dirty="0"/>
              <a:t>	LinkedIn: Massachusetts Commission for the Blind</a:t>
            </a:r>
          </a:p>
        </p:txBody>
      </p:sp>
    </p:spTree>
    <p:extLst>
      <p:ext uri="{BB962C8B-B14F-4D97-AF65-F5344CB8AC3E}">
        <p14:creationId xmlns:p14="http://schemas.microsoft.com/office/powerpoint/2010/main" val="35957126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0400"/>
            <a:ext cx="10515600" cy="1752600"/>
          </a:xfrm>
        </p:spPr>
        <p:txBody>
          <a:bodyPr anchor="ctr" anchorCtr="0"/>
          <a:lstStyle/>
          <a:p>
            <a:pPr algn="ctr"/>
            <a:r>
              <a:rPr lang="en-US" sz="2400" dirty="0">
                <a:solidFill>
                  <a:srgbClr val="2CA34E"/>
                </a:solidFill>
                <a:ea typeface="+mn-ea"/>
                <a:cs typeface="+mn-cs"/>
              </a:rPr>
              <a:t>Missouri Office of Adult Learning and Rehabilitation </a:t>
            </a:r>
            <a:r>
              <a:rPr lang="en-US" sz="2400" dirty="0">
                <a:solidFill>
                  <a:srgbClr val="2CA34E"/>
                </a:solidFill>
                <a:ea typeface="+mn-ea"/>
                <a:cs typeface="+mn-cs"/>
              </a:rPr>
              <a:t>Services</a:t>
            </a:r>
            <a:endParaRPr lang="en-US" sz="2400" dirty="0">
              <a:solidFill>
                <a:srgbClr val="2CA34E"/>
              </a:solidFill>
              <a:ea typeface="+mn-ea"/>
              <a:cs typeface="+mn-cs"/>
            </a:endParaRPr>
          </a:p>
        </p:txBody>
      </p:sp>
      <p:pic>
        <p:nvPicPr>
          <p:cNvPr id="5122" name="Picture 2" descr="Missouri Department of Elementary and Secondary Education">
            <a:extLst>
              <a:ext uri="{FF2B5EF4-FFF2-40B4-BE49-F238E27FC236}">
                <a16:creationId xmlns:a16="http://schemas.microsoft.com/office/drawing/2014/main" id="{C137C606-4A43-4FDC-96E2-645DAC3EF2F0}"/>
              </a:ext>
            </a:extLst>
          </p:cNvPr>
          <p:cNvPicPr>
            <a:picLocks noChangeAspect="1" noChangeArrowheads="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267200" y="1600200"/>
            <a:ext cx="3657600" cy="11238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0158037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4" y="0"/>
            <a:ext cx="9875520" cy="672111"/>
          </a:xfrm>
        </p:spPr>
        <p:txBody>
          <a:bodyPr/>
          <a:lstStyle/>
          <a:p>
            <a:r>
              <a:rPr lang="en-US" dirty="0"/>
              <a:t>Missouri General</a:t>
            </a:r>
          </a:p>
        </p:txBody>
      </p:sp>
      <p:sp>
        <p:nvSpPr>
          <p:cNvPr id="3" name="Content Placeholder 2"/>
          <p:cNvSpPr>
            <a:spLocks noGrp="1"/>
          </p:cNvSpPr>
          <p:nvPr>
            <p:ph idx="1"/>
          </p:nvPr>
        </p:nvSpPr>
        <p:spPr>
          <a:xfrm>
            <a:off x="609600" y="1143001"/>
            <a:ext cx="10972800" cy="4648200"/>
          </a:xfrm>
        </p:spPr>
        <p:txBody>
          <a:bodyPr>
            <a:normAutofit/>
          </a:bodyPr>
          <a:lstStyle/>
          <a:p>
            <a:r>
              <a:rPr lang="en-US" b="1" dirty="0"/>
              <a:t>Tim Gaines</a:t>
            </a:r>
            <a:r>
              <a:rPr lang="en-US" dirty="0"/>
              <a:t>, Assistant Commissioner</a:t>
            </a:r>
          </a:p>
          <a:p>
            <a:r>
              <a:rPr lang="en-US" b="1" dirty="0"/>
              <a:t>Chris Clause</a:t>
            </a:r>
            <a:r>
              <a:rPr lang="en-US" dirty="0"/>
              <a:t>, Coordinator, Performance Management</a:t>
            </a:r>
          </a:p>
          <a:p>
            <a:pPr lvl="0"/>
            <a:r>
              <a:rPr lang="en-US" dirty="0"/>
              <a:t>Philosophy and Culture of Missouri Vocational Rehabilitation</a:t>
            </a:r>
          </a:p>
          <a:p>
            <a:pPr lvl="1"/>
            <a:r>
              <a:rPr lang="en-US" dirty="0"/>
              <a:t>Organizational Structure</a:t>
            </a:r>
          </a:p>
          <a:p>
            <a:pPr lvl="1"/>
            <a:r>
              <a:rPr lang="en-US" dirty="0"/>
              <a:t>Staff health and welfare</a:t>
            </a:r>
          </a:p>
          <a:p>
            <a:pPr lvl="1"/>
            <a:r>
              <a:rPr lang="en-US" dirty="0"/>
              <a:t>Culture of trust and flexibility</a:t>
            </a:r>
          </a:p>
          <a:p>
            <a:pPr lvl="1"/>
            <a:r>
              <a:rPr lang="en-US" dirty="0"/>
              <a:t>Telework plan and equipment</a:t>
            </a:r>
          </a:p>
          <a:p>
            <a:pPr lvl="1"/>
            <a:r>
              <a:rPr lang="en-US" dirty="0"/>
              <a:t>Opportunities for professional development</a:t>
            </a:r>
          </a:p>
        </p:txBody>
      </p:sp>
    </p:spTree>
    <p:extLst>
      <p:ext uri="{BB962C8B-B14F-4D97-AF65-F5344CB8AC3E}">
        <p14:creationId xmlns:p14="http://schemas.microsoft.com/office/powerpoint/2010/main" val="119327376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4" y="0"/>
            <a:ext cx="9875520" cy="672111"/>
          </a:xfrm>
        </p:spPr>
        <p:txBody>
          <a:bodyPr/>
          <a:lstStyle/>
          <a:p>
            <a:r>
              <a:rPr lang="en-US" dirty="0"/>
              <a:t>Missouri General, cont.</a:t>
            </a:r>
          </a:p>
        </p:txBody>
      </p:sp>
      <p:sp>
        <p:nvSpPr>
          <p:cNvPr id="3" name="Content Placeholder 2"/>
          <p:cNvSpPr>
            <a:spLocks noGrp="1"/>
          </p:cNvSpPr>
          <p:nvPr>
            <p:ph idx="1"/>
          </p:nvPr>
        </p:nvSpPr>
        <p:spPr>
          <a:xfrm>
            <a:off x="609600" y="1143001"/>
            <a:ext cx="10972800" cy="4648200"/>
          </a:xfrm>
        </p:spPr>
        <p:txBody>
          <a:bodyPr>
            <a:normAutofit fontScale="77500" lnSpcReduction="20000"/>
          </a:bodyPr>
          <a:lstStyle/>
          <a:p>
            <a:pPr lvl="0"/>
            <a:r>
              <a:rPr lang="en-US" dirty="0"/>
              <a:t>Communication Strategies</a:t>
            </a:r>
          </a:p>
          <a:p>
            <a:pPr lvl="1"/>
            <a:r>
              <a:rPr lang="en-US" dirty="0"/>
              <a:t>Management team and field staff</a:t>
            </a:r>
          </a:p>
          <a:p>
            <a:pPr lvl="1"/>
            <a:r>
              <a:rPr lang="en-US" dirty="0"/>
              <a:t>Community Rehabilitation Programs and Partner agencies</a:t>
            </a:r>
          </a:p>
          <a:p>
            <a:pPr lvl="1"/>
            <a:r>
              <a:rPr lang="en-US" dirty="0"/>
              <a:t>Department of Elementary and Secondary Education and Governor’s Office</a:t>
            </a:r>
          </a:p>
          <a:p>
            <a:pPr lvl="0"/>
            <a:r>
              <a:rPr lang="en-US" dirty="0"/>
              <a:t>Coordination of Services with Community Rehabilitation Programs</a:t>
            </a:r>
          </a:p>
          <a:p>
            <a:pPr lvl="1"/>
            <a:r>
              <a:rPr lang="en-US" dirty="0"/>
              <a:t>Temporary adjustment of milestones and fees</a:t>
            </a:r>
          </a:p>
          <a:p>
            <a:pPr lvl="1"/>
            <a:r>
              <a:rPr lang="en-US" dirty="0"/>
              <a:t>Flexibility for remote services</a:t>
            </a:r>
          </a:p>
          <a:p>
            <a:pPr lvl="0"/>
            <a:r>
              <a:rPr lang="en-US" dirty="0"/>
              <a:t>Pre-Employment Transition Services</a:t>
            </a:r>
          </a:p>
          <a:p>
            <a:pPr lvl="1"/>
            <a:r>
              <a:rPr lang="en-US" dirty="0"/>
              <a:t>Maintaining contact with schools</a:t>
            </a:r>
          </a:p>
          <a:p>
            <a:pPr lvl="1"/>
            <a:r>
              <a:rPr lang="en-US" dirty="0"/>
              <a:t>Contracted Pre-ETS services and remote technologies</a:t>
            </a:r>
          </a:p>
          <a:p>
            <a:pPr lvl="1"/>
            <a:r>
              <a:rPr lang="en-US" dirty="0"/>
              <a:t>Summer work experiences</a:t>
            </a:r>
          </a:p>
        </p:txBody>
      </p:sp>
    </p:spTree>
    <p:extLst>
      <p:ext uri="{BB962C8B-B14F-4D97-AF65-F5344CB8AC3E}">
        <p14:creationId xmlns:p14="http://schemas.microsoft.com/office/powerpoint/2010/main" val="26651678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Maine DVR Logo">
            <a:extLst>
              <a:ext uri="{FF2B5EF4-FFF2-40B4-BE49-F238E27FC236}">
                <a16:creationId xmlns:a16="http://schemas.microsoft.com/office/drawing/2014/main" id="{792DA287-4255-482E-BAEA-2A10C73E943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267200" y="1144988"/>
            <a:ext cx="3657600" cy="3386665"/>
          </a:xfrm>
          <a:prstGeom prst="rect">
            <a:avLst/>
          </a:prstGeom>
          <a:ln>
            <a:noFill/>
          </a:ln>
          <a:effectLst/>
        </p:spPr>
      </p:pic>
      <p:sp>
        <p:nvSpPr>
          <p:cNvPr id="2" name="Title 1"/>
          <p:cNvSpPr>
            <a:spLocks noGrp="1"/>
          </p:cNvSpPr>
          <p:nvPr>
            <p:ph type="title"/>
          </p:nvPr>
        </p:nvSpPr>
        <p:spPr>
          <a:xfrm>
            <a:off x="838200" y="4343400"/>
            <a:ext cx="10515600" cy="1719262"/>
          </a:xfrm>
        </p:spPr>
        <p:txBody>
          <a:bodyPr anchor="ctr" anchorCtr="0"/>
          <a:lstStyle/>
          <a:p>
            <a:pPr algn="ctr"/>
            <a:r>
              <a:rPr lang="en-US" sz="2400" dirty="0">
                <a:solidFill>
                  <a:srgbClr val="2CA34E"/>
                </a:solidFill>
                <a:ea typeface="+mn-ea"/>
                <a:cs typeface="+mn-cs"/>
              </a:rPr>
              <a:t>Maine Department of Labor, </a:t>
            </a:r>
            <a:br>
              <a:rPr lang="en-US" sz="2400" dirty="0">
                <a:solidFill>
                  <a:srgbClr val="2CA34E"/>
                </a:solidFill>
                <a:ea typeface="+mn-ea"/>
                <a:cs typeface="+mn-cs"/>
              </a:rPr>
            </a:br>
            <a:r>
              <a:rPr lang="en-US" sz="2400" dirty="0">
                <a:solidFill>
                  <a:srgbClr val="2CA34E"/>
                </a:solidFill>
                <a:ea typeface="+mn-ea"/>
                <a:cs typeface="+mn-cs"/>
              </a:rPr>
              <a:t>Division of Vocational </a:t>
            </a:r>
            <a:r>
              <a:rPr lang="en-US" sz="2400" dirty="0">
                <a:solidFill>
                  <a:srgbClr val="2CA34E"/>
                </a:solidFill>
                <a:ea typeface="+mn-ea"/>
                <a:cs typeface="+mn-cs"/>
              </a:rPr>
              <a:t>Rehabilitation</a:t>
            </a:r>
            <a:endParaRPr lang="en-US" sz="2400" dirty="0">
              <a:solidFill>
                <a:srgbClr val="2CA34E"/>
              </a:solidFill>
              <a:ea typeface="+mn-ea"/>
              <a:cs typeface="+mn-cs"/>
            </a:endParaRPr>
          </a:p>
        </p:txBody>
      </p:sp>
    </p:spTree>
    <p:custDataLst>
      <p:tags r:id="rId1"/>
    </p:custDataLst>
    <p:extLst>
      <p:ext uri="{BB962C8B-B14F-4D97-AF65-F5344CB8AC3E}">
        <p14:creationId xmlns:p14="http://schemas.microsoft.com/office/powerpoint/2010/main" val="364362071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4" y="0"/>
            <a:ext cx="9875520" cy="672111"/>
          </a:xfrm>
        </p:spPr>
        <p:txBody>
          <a:bodyPr/>
          <a:lstStyle/>
          <a:p>
            <a:r>
              <a:rPr lang="en-US" sz="3600" dirty="0"/>
              <a:t>Maine Division of Vocational Rehabilitation</a:t>
            </a:r>
          </a:p>
        </p:txBody>
      </p:sp>
      <p:sp>
        <p:nvSpPr>
          <p:cNvPr id="3" name="Content Placeholder 2"/>
          <p:cNvSpPr>
            <a:spLocks noGrp="1"/>
          </p:cNvSpPr>
          <p:nvPr>
            <p:ph idx="1"/>
          </p:nvPr>
        </p:nvSpPr>
        <p:spPr>
          <a:xfrm>
            <a:off x="609600" y="1143001"/>
            <a:ext cx="10972800" cy="4648200"/>
          </a:xfrm>
        </p:spPr>
        <p:txBody>
          <a:bodyPr>
            <a:normAutofit/>
          </a:bodyPr>
          <a:lstStyle/>
          <a:p>
            <a:r>
              <a:rPr lang="en-US" b="1" dirty="0"/>
              <a:t>Libby Stone-Sterling</a:t>
            </a:r>
            <a:r>
              <a:rPr lang="en-US" dirty="0"/>
              <a:t>, Director</a:t>
            </a:r>
          </a:p>
          <a:p>
            <a:r>
              <a:rPr lang="en-US" b="1" dirty="0"/>
              <a:t>Maine responds to the Coronavirus:</a:t>
            </a:r>
          </a:p>
          <a:p>
            <a:pPr lvl="1"/>
            <a:r>
              <a:rPr lang="en-US" b="1" i="1" dirty="0"/>
              <a:t>Meeting Client Needs:</a:t>
            </a:r>
          </a:p>
          <a:p>
            <a:pPr lvl="2"/>
            <a:r>
              <a:rPr lang="en-US" dirty="0"/>
              <a:t>Move to virtual meetings</a:t>
            </a:r>
          </a:p>
          <a:p>
            <a:pPr lvl="2"/>
            <a:r>
              <a:rPr lang="en-US" dirty="0"/>
              <a:t>Targeted vocational guidance and counseling </a:t>
            </a:r>
          </a:p>
          <a:p>
            <a:pPr lvl="2"/>
            <a:r>
              <a:rPr lang="en-US" dirty="0"/>
              <a:t>New virtual curriculum development</a:t>
            </a:r>
          </a:p>
          <a:p>
            <a:pPr lvl="2"/>
            <a:r>
              <a:rPr lang="en-US" dirty="0"/>
              <a:t>Joining virtual school classrooms to deliver Pre-ETS activities  </a:t>
            </a:r>
          </a:p>
          <a:p>
            <a:pPr lvl="2"/>
            <a:r>
              <a:rPr lang="en-US" dirty="0"/>
              <a:t>Client Assistance Program services available virtually</a:t>
            </a:r>
          </a:p>
        </p:txBody>
      </p:sp>
    </p:spTree>
    <p:extLst>
      <p:ext uri="{BB962C8B-B14F-4D97-AF65-F5344CB8AC3E}">
        <p14:creationId xmlns:p14="http://schemas.microsoft.com/office/powerpoint/2010/main" val="218126175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4" y="0"/>
            <a:ext cx="9875520" cy="672111"/>
          </a:xfrm>
        </p:spPr>
        <p:txBody>
          <a:bodyPr/>
          <a:lstStyle/>
          <a:p>
            <a:r>
              <a:rPr lang="en-US" sz="3600" dirty="0"/>
              <a:t>Maine Division of Vocational Rehabilitation</a:t>
            </a:r>
          </a:p>
        </p:txBody>
      </p:sp>
      <p:sp>
        <p:nvSpPr>
          <p:cNvPr id="3" name="Content Placeholder 2"/>
          <p:cNvSpPr>
            <a:spLocks noGrp="1"/>
          </p:cNvSpPr>
          <p:nvPr>
            <p:ph idx="1"/>
          </p:nvPr>
        </p:nvSpPr>
        <p:spPr>
          <a:xfrm>
            <a:off x="609600" y="1143001"/>
            <a:ext cx="10972800" cy="4648200"/>
          </a:xfrm>
        </p:spPr>
        <p:txBody>
          <a:bodyPr>
            <a:normAutofit/>
          </a:bodyPr>
          <a:lstStyle/>
          <a:p>
            <a:r>
              <a:rPr lang="en-US" b="1" dirty="0"/>
              <a:t>Maine responds to the Coronavirus:</a:t>
            </a:r>
          </a:p>
          <a:p>
            <a:pPr lvl="1"/>
            <a:r>
              <a:rPr lang="en-US" b="1" i="1" dirty="0"/>
              <a:t>Meeting Staff Needs:</a:t>
            </a:r>
          </a:p>
          <a:p>
            <a:pPr lvl="2"/>
            <a:r>
              <a:rPr lang="en-US" dirty="0"/>
              <a:t>Policies/procedures in place for telework</a:t>
            </a:r>
          </a:p>
          <a:p>
            <a:pPr lvl="2"/>
            <a:r>
              <a:rPr lang="en-US" dirty="0"/>
              <a:t>VRCs have laptops with remote access, cell phones</a:t>
            </a:r>
          </a:p>
          <a:p>
            <a:pPr lvl="2"/>
            <a:r>
              <a:rPr lang="en-US" dirty="0"/>
              <a:t>Virtual staff meetings</a:t>
            </a:r>
          </a:p>
          <a:p>
            <a:pPr lvl="2"/>
            <a:r>
              <a:rPr lang="en-US" dirty="0"/>
              <a:t>Professional development</a:t>
            </a:r>
          </a:p>
          <a:p>
            <a:pPr lvl="2"/>
            <a:r>
              <a:rPr lang="en-US" dirty="0"/>
              <a:t>Information sharing</a:t>
            </a:r>
          </a:p>
          <a:p>
            <a:pPr lvl="1"/>
            <a:r>
              <a:rPr lang="en-US" b="1" i="1" dirty="0"/>
              <a:t>Meeting Partner/Employer Needs:</a:t>
            </a:r>
          </a:p>
          <a:p>
            <a:pPr lvl="2"/>
            <a:r>
              <a:rPr lang="en-US" dirty="0"/>
              <a:t>Professional development</a:t>
            </a:r>
          </a:p>
          <a:p>
            <a:pPr lvl="2"/>
            <a:r>
              <a:rPr lang="en-US" dirty="0"/>
              <a:t>Weekly stakeholder call </a:t>
            </a:r>
          </a:p>
          <a:p>
            <a:pPr lvl="2"/>
            <a:r>
              <a:rPr lang="en-US" dirty="0"/>
              <a:t>Outreach to businesses/Virtual job fairs</a:t>
            </a:r>
          </a:p>
        </p:txBody>
      </p:sp>
    </p:spTree>
    <p:extLst>
      <p:ext uri="{BB962C8B-B14F-4D97-AF65-F5344CB8AC3E}">
        <p14:creationId xmlns:p14="http://schemas.microsoft.com/office/powerpoint/2010/main" val="76322358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as Workforce Commission logo&#10;">
            <a:extLst>
              <a:ext uri="{FF2B5EF4-FFF2-40B4-BE49-F238E27FC236}">
                <a16:creationId xmlns:a16="http://schemas.microsoft.com/office/drawing/2014/main" id="{01869EDF-5A5C-4C34-8A21-F60B340C1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142780"/>
            <a:ext cx="2970276" cy="2859794"/>
          </a:xfrm>
          <a:prstGeom prst="rect">
            <a:avLst/>
          </a:prstGeom>
        </p:spPr>
      </p:pic>
      <p:pic>
        <p:nvPicPr>
          <p:cNvPr id="8" name="Picture 7" descr="Texas Workforce Solutions Vocational Rehabilitation Services logo&#10;">
            <a:extLst>
              <a:ext uri="{FF2B5EF4-FFF2-40B4-BE49-F238E27FC236}">
                <a16:creationId xmlns:a16="http://schemas.microsoft.com/office/drawing/2014/main" id="{079F9CDB-B465-4B50-A163-9556C2B2AD31}"/>
              </a:ext>
            </a:extLst>
          </p:cNvPr>
          <p:cNvPicPr>
            <a:picLocks noChangeAspect="1"/>
          </p:cNvPicPr>
          <p:nvPr/>
        </p:nvPicPr>
        <p:blipFill>
          <a:blip r:embed="rId5"/>
          <a:stretch>
            <a:fillRect/>
          </a:stretch>
        </p:blipFill>
        <p:spPr>
          <a:xfrm>
            <a:off x="4905227" y="1552702"/>
            <a:ext cx="6339429" cy="2039950"/>
          </a:xfrm>
          <a:prstGeom prst="rect">
            <a:avLst/>
          </a:prstGeom>
        </p:spPr>
      </p:pic>
      <p:sp>
        <p:nvSpPr>
          <p:cNvPr id="2" name="Title 1"/>
          <p:cNvSpPr>
            <a:spLocks noGrp="1"/>
          </p:cNvSpPr>
          <p:nvPr>
            <p:ph type="title"/>
          </p:nvPr>
        </p:nvSpPr>
        <p:spPr>
          <a:xfrm>
            <a:off x="914400" y="4114800"/>
            <a:ext cx="9875520" cy="1736577"/>
          </a:xfrm>
        </p:spPr>
        <p:txBody>
          <a:bodyPr anchor="ctr" anchorCtr="0"/>
          <a:lstStyle/>
          <a:p>
            <a:pPr algn="ctr">
              <a:spcBef>
                <a:spcPts val="600"/>
              </a:spcBef>
            </a:pPr>
            <a:r>
              <a:rPr lang="en-US" b="1" dirty="0">
                <a:solidFill>
                  <a:srgbClr val="345065"/>
                </a:solidFill>
              </a:rPr>
              <a:t>Cheryl Fuller</a:t>
            </a:r>
            <a:r>
              <a:rPr lang="en-US" dirty="0">
                <a:solidFill>
                  <a:srgbClr val="345065"/>
                </a:solidFill>
              </a:rPr>
              <a:t> </a:t>
            </a:r>
            <a:br>
              <a:rPr lang="en-US" dirty="0">
                <a:solidFill>
                  <a:srgbClr val="345065"/>
                </a:solidFill>
              </a:rPr>
            </a:br>
            <a:r>
              <a:rPr lang="en-US" sz="2400" dirty="0">
                <a:solidFill>
                  <a:srgbClr val="345065"/>
                </a:solidFill>
              </a:rPr>
              <a:t>Director, </a:t>
            </a:r>
            <a:br>
              <a:rPr lang="en-US" sz="2400" dirty="0">
                <a:solidFill>
                  <a:srgbClr val="345065"/>
                </a:solidFill>
              </a:rPr>
            </a:br>
            <a:r>
              <a:rPr lang="en-US" sz="2400" dirty="0">
                <a:solidFill>
                  <a:srgbClr val="345065"/>
                </a:solidFill>
              </a:rPr>
              <a:t>Vocational Rehabilitation </a:t>
            </a:r>
            <a:r>
              <a:rPr lang="en-US" sz="2400" dirty="0" smtClean="0">
                <a:solidFill>
                  <a:srgbClr val="345065"/>
                </a:solidFill>
              </a:rPr>
              <a:t>Division</a:t>
            </a:r>
            <a:endParaRPr lang="en-US" sz="2400" dirty="0"/>
          </a:p>
        </p:txBody>
      </p:sp>
    </p:spTree>
    <p:custDataLst>
      <p:tags r:id="rId1"/>
    </p:custDataLst>
    <p:extLst>
      <p:ext uri="{BB962C8B-B14F-4D97-AF65-F5344CB8AC3E}">
        <p14:creationId xmlns:p14="http://schemas.microsoft.com/office/powerpoint/2010/main" val="412047890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8174" y="0"/>
            <a:ext cx="9875520" cy="672111"/>
          </a:xfrm>
        </p:spPr>
        <p:txBody>
          <a:bodyPr/>
          <a:lstStyle/>
          <a:p>
            <a:r>
              <a:rPr lang="en-US" sz="2800" dirty="0"/>
              <a:t>Transitioning to Remote Work &amp; Remote Service Delivery</a:t>
            </a:r>
          </a:p>
        </p:txBody>
      </p:sp>
      <p:sp>
        <p:nvSpPr>
          <p:cNvPr id="7" name="Content Placeholder 6"/>
          <p:cNvSpPr>
            <a:spLocks noGrp="1"/>
          </p:cNvSpPr>
          <p:nvPr>
            <p:ph sz="half" idx="1"/>
          </p:nvPr>
        </p:nvSpPr>
        <p:spPr>
          <a:xfrm>
            <a:off x="638175" y="1143000"/>
            <a:ext cx="5381625" cy="4953000"/>
          </a:xfrm>
        </p:spPr>
        <p:txBody>
          <a:bodyPr>
            <a:normAutofit/>
          </a:bodyPr>
          <a:lstStyle/>
          <a:p>
            <a:pPr marL="0" indent="0" algn="ctr">
              <a:buNone/>
            </a:pPr>
            <a:r>
              <a:rPr lang="en-US" sz="2400" b="1" dirty="0"/>
              <a:t>Remote Work</a:t>
            </a:r>
          </a:p>
          <a:p>
            <a:r>
              <a:rPr lang="en-US" sz="2400" dirty="0"/>
              <a:t>Almost 100% of 1,608 VR staff </a:t>
            </a:r>
            <a:br>
              <a:rPr lang="en-US" sz="2400" dirty="0"/>
            </a:br>
            <a:r>
              <a:rPr lang="en-US" sz="2400" dirty="0"/>
              <a:t>are teleworking</a:t>
            </a:r>
          </a:p>
          <a:p>
            <a:r>
              <a:rPr lang="en-US" sz="2400" dirty="0"/>
              <a:t>Managers are using </a:t>
            </a:r>
            <a:br>
              <a:rPr lang="en-US" sz="2400" dirty="0"/>
            </a:br>
            <a:r>
              <a:rPr lang="en-US" sz="2400" dirty="0"/>
              <a:t>technology to engage staff </a:t>
            </a:r>
            <a:br>
              <a:rPr lang="en-US" sz="2400" dirty="0"/>
            </a:br>
            <a:r>
              <a:rPr lang="en-US" sz="2400" dirty="0"/>
              <a:t>(Microsoft Teams)</a:t>
            </a:r>
          </a:p>
          <a:p>
            <a:r>
              <a:rPr lang="en-US" sz="2400" dirty="0"/>
              <a:t>Annual Statewide Managers Meeting via Adobe Connect</a:t>
            </a:r>
          </a:p>
          <a:p>
            <a:r>
              <a:rPr lang="en-US" sz="2400" dirty="0"/>
              <a:t>Weekly all manager calls</a:t>
            </a:r>
          </a:p>
          <a:p>
            <a:r>
              <a:rPr lang="en-US" sz="2400" dirty="0"/>
              <a:t>Remote hiring and onboarding</a:t>
            </a:r>
          </a:p>
          <a:p>
            <a:r>
              <a:rPr lang="en-US" sz="2400" dirty="0"/>
              <a:t>Remote new counselor training</a:t>
            </a:r>
          </a:p>
        </p:txBody>
      </p:sp>
      <p:sp>
        <p:nvSpPr>
          <p:cNvPr id="8" name="Content Placeholder 7"/>
          <p:cNvSpPr>
            <a:spLocks noGrp="1"/>
          </p:cNvSpPr>
          <p:nvPr>
            <p:ph sz="half" idx="2"/>
          </p:nvPr>
        </p:nvSpPr>
        <p:spPr>
          <a:xfrm>
            <a:off x="6172200" y="1143000"/>
            <a:ext cx="5410200" cy="4953000"/>
          </a:xfrm>
        </p:spPr>
        <p:txBody>
          <a:bodyPr>
            <a:normAutofit/>
          </a:bodyPr>
          <a:lstStyle/>
          <a:p>
            <a:pPr marL="0" indent="0" algn="ctr">
              <a:buNone/>
            </a:pPr>
            <a:r>
              <a:rPr lang="en-US" sz="2400" b="1" dirty="0"/>
              <a:t>Remote Service Delivery</a:t>
            </a:r>
          </a:p>
          <a:p>
            <a:r>
              <a:rPr lang="en-US" sz="2400" dirty="0"/>
              <a:t>Customer communication</a:t>
            </a:r>
          </a:p>
          <a:p>
            <a:r>
              <a:rPr lang="en-US" sz="2400" dirty="0"/>
              <a:t>Provider communication </a:t>
            </a:r>
          </a:p>
          <a:p>
            <a:r>
              <a:rPr lang="en-US" sz="2400" dirty="0"/>
              <a:t>Alternate methods for some business processes</a:t>
            </a:r>
          </a:p>
          <a:p>
            <a:r>
              <a:rPr lang="en-US" sz="2400" dirty="0"/>
              <a:t>Temporary exceptions issued for certain requirements in the </a:t>
            </a:r>
            <a:br>
              <a:rPr lang="en-US" sz="2400" dirty="0"/>
            </a:br>
            <a:r>
              <a:rPr lang="en-US" sz="2400" dirty="0"/>
              <a:t>VR Services Manual and Standards for Providers Manual</a:t>
            </a:r>
          </a:p>
          <a:p>
            <a:r>
              <a:rPr lang="en-US" sz="2400" dirty="0"/>
              <a:t>CCRC group training by Zoom</a:t>
            </a:r>
          </a:p>
          <a:p>
            <a:r>
              <a:rPr lang="en-US" sz="2400" dirty="0"/>
              <a:t>Exploring additional strategies for contact free service delivery </a:t>
            </a:r>
          </a:p>
        </p:txBody>
      </p:sp>
    </p:spTree>
    <p:extLst>
      <p:ext uri="{BB962C8B-B14F-4D97-AF65-F5344CB8AC3E}">
        <p14:creationId xmlns:p14="http://schemas.microsoft.com/office/powerpoint/2010/main" val="32982408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476" y="2172129"/>
            <a:ext cx="10515600" cy="1719262"/>
          </a:xfrm>
        </p:spPr>
        <p:txBody>
          <a:bodyPr/>
          <a:lstStyle/>
          <a:p>
            <a:pPr algn="ctr"/>
            <a:r>
              <a:rPr lang="en-US" sz="2400" dirty="0">
                <a:solidFill>
                  <a:srgbClr val="2CA34E"/>
                </a:solidFill>
                <a:ea typeface="+mn-ea"/>
                <a:cs typeface="+mn-cs"/>
              </a:rPr>
              <a:t>U.S. Department of Education</a:t>
            </a:r>
          </a:p>
        </p:txBody>
      </p:sp>
      <p:sp>
        <p:nvSpPr>
          <p:cNvPr id="3" name="Content Placeholder 2"/>
          <p:cNvSpPr>
            <a:spLocks noGrp="1"/>
          </p:cNvSpPr>
          <p:nvPr>
            <p:ph type="body" idx="1"/>
          </p:nvPr>
        </p:nvSpPr>
        <p:spPr>
          <a:xfrm>
            <a:off x="831850" y="4495800"/>
            <a:ext cx="10515600" cy="1593850"/>
          </a:xfrm>
        </p:spPr>
        <p:txBody>
          <a:bodyPr>
            <a:normAutofit/>
          </a:bodyPr>
          <a:lstStyle/>
          <a:p>
            <a:pPr algn="ctr"/>
            <a:r>
              <a:rPr lang="en-US" sz="2000" b="1" dirty="0">
                <a:solidFill>
                  <a:srgbClr val="345065"/>
                </a:solidFill>
              </a:rPr>
              <a:t>Mark Schultz</a:t>
            </a:r>
          </a:p>
          <a:p>
            <a:pPr algn="ctr">
              <a:spcBef>
                <a:spcPts val="1200"/>
              </a:spcBef>
            </a:pPr>
            <a:r>
              <a:rPr lang="en-US" sz="1800" dirty="0">
                <a:solidFill>
                  <a:srgbClr val="345065"/>
                </a:solidFill>
              </a:rPr>
              <a:t>Acting Assistant Secretary, </a:t>
            </a:r>
            <a:br>
              <a:rPr lang="en-US" sz="1800" dirty="0">
                <a:solidFill>
                  <a:srgbClr val="345065"/>
                </a:solidFill>
              </a:rPr>
            </a:br>
            <a:r>
              <a:rPr lang="en-US" sz="1800" dirty="0">
                <a:solidFill>
                  <a:srgbClr val="345065"/>
                </a:solidFill>
              </a:rPr>
              <a:t>Office of Special Education and Rehabilitative Services (OSERS), and </a:t>
            </a:r>
            <a:br>
              <a:rPr lang="en-US" sz="1800" dirty="0">
                <a:solidFill>
                  <a:srgbClr val="345065"/>
                </a:solidFill>
              </a:rPr>
            </a:br>
            <a:r>
              <a:rPr lang="en-US" sz="1800" dirty="0">
                <a:solidFill>
                  <a:srgbClr val="345065"/>
                </a:solidFill>
              </a:rPr>
              <a:t>Commissioner, Rehabilitation Services Administration (RSA)</a:t>
            </a:r>
          </a:p>
        </p:txBody>
      </p:sp>
      <p:pic>
        <p:nvPicPr>
          <p:cNvPr id="7" name="Picture 6" descr="Department of Education Logo" title="Department of Education Logo">
            <a:extLst>
              <a:ext uri="{FF2B5EF4-FFF2-40B4-BE49-F238E27FC236}">
                <a16:creationId xmlns:a16="http://schemas.microsoft.com/office/drawing/2014/main" id="{096C4D6F-EB86-4D76-BCA8-709FFC84DE0B}"/>
              </a:ext>
            </a:extLst>
          </p:cNvPr>
          <p:cNvPicPr>
            <a:picLocks noChangeAspect="1"/>
          </p:cNvPicPr>
          <p:nvPr/>
        </p:nvPicPr>
        <p:blipFill>
          <a:blip r:embed="rId3"/>
          <a:stretch>
            <a:fillRect/>
          </a:stretch>
        </p:blipFill>
        <p:spPr>
          <a:xfrm>
            <a:off x="5083810" y="1143000"/>
            <a:ext cx="2011680" cy="2011680"/>
          </a:xfrm>
          <a:prstGeom prst="rect">
            <a:avLst/>
          </a:prstGeom>
        </p:spPr>
      </p:pic>
    </p:spTree>
    <p:extLst>
      <p:ext uri="{BB962C8B-B14F-4D97-AF65-F5344CB8AC3E}">
        <p14:creationId xmlns:p14="http://schemas.microsoft.com/office/powerpoint/2010/main" val="27054704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ssissippi Department of Rehabilitation Services">
            <a:extLst>
              <a:ext uri="{FF2B5EF4-FFF2-40B4-BE49-F238E27FC236}">
                <a16:creationId xmlns:a16="http://schemas.microsoft.com/office/drawing/2014/main" id="{BD0CE327-DDF0-471D-B7DA-ED854F72B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600200"/>
            <a:ext cx="6248400"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1850" y="3352800"/>
            <a:ext cx="10515600" cy="1719262"/>
          </a:xfrm>
        </p:spPr>
        <p:txBody>
          <a:bodyPr anchor="ctr" anchorCtr="0"/>
          <a:lstStyle/>
          <a:p>
            <a:pPr algn="ctr"/>
            <a:r>
              <a:rPr lang="en-US" sz="2400" dirty="0">
                <a:solidFill>
                  <a:srgbClr val="2CA34E"/>
                </a:solidFill>
                <a:ea typeface="+mn-ea"/>
                <a:cs typeface="+mn-cs"/>
              </a:rPr>
              <a:t>Mississippi Department of Rehabilitation Services</a:t>
            </a:r>
          </a:p>
        </p:txBody>
      </p:sp>
    </p:spTree>
    <p:custDataLst>
      <p:tags r:id="rId1"/>
    </p:custDataLst>
    <p:extLst>
      <p:ext uri="{BB962C8B-B14F-4D97-AF65-F5344CB8AC3E}">
        <p14:creationId xmlns:p14="http://schemas.microsoft.com/office/powerpoint/2010/main" val="124485908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4" y="0"/>
            <a:ext cx="9875520" cy="672111"/>
          </a:xfrm>
        </p:spPr>
        <p:txBody>
          <a:bodyPr/>
          <a:lstStyle/>
          <a:p>
            <a:r>
              <a:rPr lang="en-US" sz="3200" dirty="0"/>
              <a:t>Mississippi Department of Rehabilitation Services</a:t>
            </a:r>
          </a:p>
        </p:txBody>
      </p:sp>
      <p:sp>
        <p:nvSpPr>
          <p:cNvPr id="5" name="Content Placeholder 4"/>
          <p:cNvSpPr>
            <a:spLocks noGrp="1"/>
          </p:cNvSpPr>
          <p:nvPr>
            <p:ph idx="1"/>
          </p:nvPr>
        </p:nvSpPr>
        <p:spPr>
          <a:xfrm>
            <a:off x="609600" y="1143001"/>
            <a:ext cx="10972800" cy="4648200"/>
          </a:xfrm>
        </p:spPr>
        <p:txBody>
          <a:bodyPr>
            <a:normAutofit fontScale="92500"/>
          </a:bodyPr>
          <a:lstStyle/>
          <a:p>
            <a:pPr>
              <a:tabLst>
                <a:tab pos="461963" algn="l"/>
                <a:tab pos="2743200" algn="l"/>
              </a:tabLst>
            </a:pPr>
            <a:r>
              <a:rPr lang="en-US" b="1" dirty="0"/>
              <a:t>Chris Howard</a:t>
            </a:r>
            <a:r>
              <a:rPr lang="en-US" dirty="0"/>
              <a:t>, 	Executive Director, </a:t>
            </a:r>
            <a:br>
              <a:rPr lang="en-US" dirty="0"/>
            </a:br>
            <a:r>
              <a:rPr lang="en-US" dirty="0"/>
              <a:t>		Mississippi Department of Rehabilitation Services</a:t>
            </a:r>
          </a:p>
          <a:p>
            <a:pPr>
              <a:tabLst>
                <a:tab pos="461963" algn="l"/>
                <a:tab pos="2743200" algn="l"/>
              </a:tabLst>
            </a:pPr>
            <a:r>
              <a:rPr lang="en-US" b="1" dirty="0"/>
              <a:t>LaVonda Hart</a:t>
            </a:r>
            <a:r>
              <a:rPr lang="en-US" dirty="0"/>
              <a:t>, 	Director, Office of Vocational Rehabilitation</a:t>
            </a:r>
          </a:p>
          <a:p>
            <a:pPr>
              <a:tabLst>
                <a:tab pos="461963" algn="l"/>
                <a:tab pos="2973388" algn="l"/>
              </a:tabLst>
            </a:pPr>
            <a:r>
              <a:rPr lang="en-US" b="1" dirty="0"/>
              <a:t>Dorothy Young</a:t>
            </a:r>
            <a:r>
              <a:rPr lang="en-US" dirty="0"/>
              <a:t>, 	Director, </a:t>
            </a:r>
            <a:br>
              <a:rPr lang="en-US" dirty="0"/>
            </a:br>
            <a:r>
              <a:rPr lang="en-US" dirty="0"/>
              <a:t>		Office of Vocational Rehabilitation for the Blind</a:t>
            </a:r>
          </a:p>
          <a:p>
            <a:pPr lvl="1"/>
            <a:r>
              <a:rPr lang="en-US" dirty="0"/>
              <a:t>Launching into Remote VR Service Delivery</a:t>
            </a:r>
          </a:p>
          <a:p>
            <a:pPr lvl="1"/>
            <a:r>
              <a:rPr lang="en-US" dirty="0"/>
              <a:t>Keeping the Client and Counselor Engaged in the VR Process</a:t>
            </a:r>
          </a:p>
          <a:p>
            <a:pPr lvl="1"/>
            <a:r>
              <a:rPr lang="en-US" dirty="0"/>
              <a:t>New Partnerships Developed with WIOA Core Partners to Assist Clients </a:t>
            </a:r>
          </a:p>
          <a:p>
            <a:pPr lvl="1"/>
            <a:r>
              <a:rPr lang="en-US" dirty="0"/>
              <a:t>SARA – Our Virtual Assistant</a:t>
            </a:r>
          </a:p>
          <a:p>
            <a:endParaRPr lang="en-US" dirty="0"/>
          </a:p>
        </p:txBody>
      </p:sp>
    </p:spTree>
    <p:extLst>
      <p:ext uri="{BB962C8B-B14F-4D97-AF65-F5344CB8AC3E}">
        <p14:creationId xmlns:p14="http://schemas.microsoft.com/office/powerpoint/2010/main" val="332073711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2387600"/>
          </a:xfrm>
        </p:spPr>
        <p:txBody>
          <a:bodyPr/>
          <a:lstStyle/>
          <a:p>
            <a:r>
              <a:rPr lang="en-US" dirty="0"/>
              <a:t>Questions </a:t>
            </a:r>
            <a:br>
              <a:rPr lang="en-US" dirty="0"/>
            </a:br>
            <a:r>
              <a:rPr lang="en-US" dirty="0"/>
              <a:t>Through </a:t>
            </a:r>
            <a:br>
              <a:rPr lang="en-US" dirty="0"/>
            </a:br>
            <a:r>
              <a:rPr lang="en-US" dirty="0"/>
              <a:t>Chat</a:t>
            </a:r>
          </a:p>
        </p:txBody>
      </p:sp>
      <p:sp>
        <p:nvSpPr>
          <p:cNvPr id="5" name="Subtitle 4"/>
          <p:cNvSpPr>
            <a:spLocks noGrp="1"/>
          </p:cNvSpPr>
          <p:nvPr>
            <p:ph type="subTitle" idx="1"/>
          </p:nvPr>
        </p:nvSpPr>
        <p:spPr>
          <a:xfrm>
            <a:off x="1524000" y="3657600"/>
            <a:ext cx="9144000" cy="2387600"/>
          </a:xfrm>
        </p:spPr>
        <p:txBody>
          <a:bodyPr>
            <a:normAutofit/>
          </a:bodyPr>
          <a:lstStyle/>
          <a:p>
            <a:pPr>
              <a:spcBef>
                <a:spcPts val="1200"/>
              </a:spcBef>
            </a:pPr>
            <a:r>
              <a:rPr lang="en-US" sz="2400" dirty="0"/>
              <a:t>Facilitated by </a:t>
            </a:r>
            <a:r>
              <a:rPr lang="en-US" sz="2600" dirty="0"/>
              <a:t/>
            </a:r>
            <a:br>
              <a:rPr lang="en-US" sz="2600" dirty="0"/>
            </a:br>
            <a:r>
              <a:rPr lang="en-US" b="1" dirty="0"/>
              <a:t>Chip Kenney</a:t>
            </a:r>
            <a:endParaRPr lang="en-US" sz="2600" dirty="0"/>
          </a:p>
          <a:p>
            <a:pPr>
              <a:spcBef>
                <a:spcPts val="1200"/>
              </a:spcBef>
            </a:pPr>
            <a:r>
              <a:rPr lang="en-US" sz="2400" dirty="0"/>
              <a:t>Co-Project Director</a:t>
            </a:r>
          </a:p>
          <a:p>
            <a:pPr>
              <a:spcBef>
                <a:spcPts val="0"/>
              </a:spcBef>
            </a:pPr>
            <a:r>
              <a:rPr lang="en-US" sz="2400" dirty="0"/>
              <a:t>WINTAC</a:t>
            </a:r>
          </a:p>
        </p:txBody>
      </p:sp>
    </p:spTree>
    <p:extLst>
      <p:ext uri="{BB962C8B-B14F-4D97-AF65-F5344CB8AC3E}">
        <p14:creationId xmlns:p14="http://schemas.microsoft.com/office/powerpoint/2010/main" val="140336952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R100 logo - Vocational Rehabilitation, 1920-2020">
            <a:extLst>
              <a:ext uri="{FF2B5EF4-FFF2-40B4-BE49-F238E27FC236}">
                <a16:creationId xmlns:a16="http://schemas.microsoft.com/office/drawing/2014/main" id="{D82C13AB-7BE2-4826-AD57-4627ADDA8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953000"/>
            <a:ext cx="1828800" cy="5715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ctrTitle"/>
          </p:nvPr>
        </p:nvSpPr>
        <p:spPr>
          <a:xfrm>
            <a:off x="1524000" y="1828799"/>
            <a:ext cx="9144000" cy="1219201"/>
          </a:xfrm>
        </p:spPr>
        <p:txBody>
          <a:bodyPr/>
          <a:lstStyle/>
          <a:p>
            <a:r>
              <a:rPr lang="en-US" dirty="0" smtClean="0">
                <a:solidFill>
                  <a:srgbClr val="2CA34E"/>
                </a:solidFill>
              </a:rPr>
              <a:t>RSA</a:t>
            </a:r>
            <a:endParaRPr lang="en-US" dirty="0">
              <a:solidFill>
                <a:srgbClr val="2CA34E"/>
              </a:solidFill>
            </a:endParaRPr>
          </a:p>
        </p:txBody>
      </p:sp>
      <p:sp>
        <p:nvSpPr>
          <p:cNvPr id="8" name="Subtitle 7"/>
          <p:cNvSpPr>
            <a:spLocks noGrp="1"/>
          </p:cNvSpPr>
          <p:nvPr>
            <p:ph type="subTitle" idx="1"/>
          </p:nvPr>
        </p:nvSpPr>
        <p:spPr>
          <a:xfrm>
            <a:off x="1524000" y="2971800"/>
            <a:ext cx="9144000" cy="1752600"/>
          </a:xfrm>
        </p:spPr>
        <p:txBody>
          <a:bodyPr>
            <a:normAutofit fontScale="92500" lnSpcReduction="10000"/>
          </a:bodyPr>
          <a:lstStyle/>
          <a:p>
            <a:pPr>
              <a:lnSpc>
                <a:spcPct val="150000"/>
              </a:lnSpc>
            </a:pPr>
            <a:r>
              <a:rPr lang="en-US" sz="3000" dirty="0" smtClean="0">
                <a:solidFill>
                  <a:srgbClr val="345065"/>
                </a:solidFill>
              </a:rPr>
              <a:t>Rehabilitation Services Administration</a:t>
            </a:r>
            <a:br>
              <a:rPr lang="en-US" sz="3000" dirty="0" smtClean="0">
                <a:solidFill>
                  <a:srgbClr val="345065"/>
                </a:solidFill>
              </a:rPr>
            </a:br>
            <a:r>
              <a:rPr lang="en-US" sz="2600" dirty="0" smtClean="0">
                <a:solidFill>
                  <a:srgbClr val="345065"/>
                </a:solidFill>
              </a:rPr>
              <a:t>Office of Special Education and Rehabilitative Services</a:t>
            </a:r>
            <a:br>
              <a:rPr lang="en-US" sz="2600" dirty="0" smtClean="0">
                <a:solidFill>
                  <a:srgbClr val="345065"/>
                </a:solidFill>
              </a:rPr>
            </a:br>
            <a:r>
              <a:rPr lang="en-US" sz="2600" dirty="0" smtClean="0">
                <a:solidFill>
                  <a:srgbClr val="345065"/>
                </a:solidFill>
              </a:rPr>
              <a:t>U.S. Department of Education</a:t>
            </a:r>
            <a:endParaRPr lang="en-US" sz="2600" dirty="0">
              <a:solidFill>
                <a:srgbClr val="345065"/>
              </a:solidFill>
            </a:endParaRPr>
          </a:p>
        </p:txBody>
      </p:sp>
    </p:spTree>
    <p:custDataLst>
      <p:tags r:id="rId1"/>
    </p:custDataLst>
    <p:extLst>
      <p:ext uri="{BB962C8B-B14F-4D97-AF65-F5344CB8AC3E}">
        <p14:creationId xmlns:p14="http://schemas.microsoft.com/office/powerpoint/2010/main" val="8743487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4" y="0"/>
            <a:ext cx="9875520" cy="672111"/>
          </a:xfrm>
        </p:spPr>
        <p:txBody>
          <a:bodyPr/>
          <a:lstStyle/>
          <a:p>
            <a:r>
              <a:rPr lang="en-US" dirty="0"/>
              <a:t>WINTAC Technical Assistance</a:t>
            </a:r>
          </a:p>
        </p:txBody>
      </p:sp>
      <p:sp>
        <p:nvSpPr>
          <p:cNvPr id="3" name="Content Placeholder 2"/>
          <p:cNvSpPr>
            <a:spLocks noGrp="1"/>
          </p:cNvSpPr>
          <p:nvPr>
            <p:ph idx="1"/>
          </p:nvPr>
        </p:nvSpPr>
        <p:spPr>
          <a:xfrm>
            <a:off x="609600" y="1143001"/>
            <a:ext cx="10972800" cy="4648200"/>
          </a:xfrm>
        </p:spPr>
        <p:txBody>
          <a:bodyPr/>
          <a:lstStyle/>
          <a:p>
            <a:r>
              <a:rPr lang="en-US" b="1" dirty="0"/>
              <a:t>Chaz Compton</a:t>
            </a:r>
            <a:r>
              <a:rPr lang="en-US" dirty="0"/>
              <a:t>, Project Director</a:t>
            </a:r>
          </a:p>
          <a:p>
            <a:r>
              <a:rPr lang="en-US" dirty="0"/>
              <a:t>Workforce Innovation Technical Assistance Center (WINTAC)</a:t>
            </a:r>
          </a:p>
          <a:p>
            <a:r>
              <a:rPr lang="en-US" dirty="0"/>
              <a:t>TA During the Crisis:</a:t>
            </a:r>
          </a:p>
          <a:p>
            <a:pPr lvl="1"/>
            <a:r>
              <a:rPr lang="en-US" dirty="0"/>
              <a:t>Requests and response</a:t>
            </a:r>
          </a:p>
          <a:p>
            <a:pPr lvl="1"/>
            <a:r>
              <a:rPr lang="en-US" dirty="0"/>
              <a:t>Website additions and numbers</a:t>
            </a:r>
          </a:p>
          <a:p>
            <a:pPr lvl="1"/>
            <a:r>
              <a:rPr lang="en-US" dirty="0"/>
              <a:t>Sharing information on effective practices by </a:t>
            </a:r>
            <a:br>
              <a:rPr lang="en-US" dirty="0"/>
            </a:br>
            <a:r>
              <a:rPr lang="en-US" dirty="0"/>
              <a:t>VR agencies and partners</a:t>
            </a:r>
          </a:p>
          <a:p>
            <a:pPr lvl="1"/>
            <a:r>
              <a:rPr lang="en-US" dirty="0"/>
              <a:t>Modifying ongoing work to be delivered by distance</a:t>
            </a:r>
          </a:p>
        </p:txBody>
      </p:sp>
    </p:spTree>
    <p:extLst>
      <p:ext uri="{BB962C8B-B14F-4D97-AF65-F5344CB8AC3E}">
        <p14:creationId xmlns:p14="http://schemas.microsoft.com/office/powerpoint/2010/main" val="8006074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4" y="0"/>
            <a:ext cx="9875520" cy="672111"/>
          </a:xfrm>
        </p:spPr>
        <p:txBody>
          <a:bodyPr/>
          <a:lstStyle/>
          <a:p>
            <a:r>
              <a:rPr lang="en-US" dirty="0"/>
              <a:t>Pre-Employment Transition Services</a:t>
            </a:r>
          </a:p>
        </p:txBody>
      </p:sp>
      <p:sp>
        <p:nvSpPr>
          <p:cNvPr id="3" name="Content Placeholder 2"/>
          <p:cNvSpPr>
            <a:spLocks noGrp="1"/>
          </p:cNvSpPr>
          <p:nvPr>
            <p:ph idx="1"/>
          </p:nvPr>
        </p:nvSpPr>
        <p:spPr>
          <a:xfrm>
            <a:off x="609600" y="1143001"/>
            <a:ext cx="10972800" cy="4648200"/>
          </a:xfrm>
        </p:spPr>
        <p:txBody>
          <a:bodyPr>
            <a:normAutofit/>
          </a:bodyPr>
          <a:lstStyle/>
          <a:p>
            <a:r>
              <a:rPr lang="en-US" b="1" dirty="0"/>
              <a:t>Carol Pankow</a:t>
            </a:r>
            <a:r>
              <a:rPr lang="en-US" dirty="0"/>
              <a:t>, Senior Research Associate, WINTAC</a:t>
            </a:r>
          </a:p>
          <a:p>
            <a:r>
              <a:rPr lang="en-US" dirty="0"/>
              <a:t>Pre-Employment Transition Services Team Three-Step Approach to Helping You During This Crisis:</a:t>
            </a:r>
          </a:p>
          <a:p>
            <a:pPr lvl="1"/>
            <a:r>
              <a:rPr lang="en-US" dirty="0"/>
              <a:t>Step One-Get resources in your hands on the website</a:t>
            </a:r>
          </a:p>
          <a:p>
            <a:pPr lvl="1"/>
            <a:r>
              <a:rPr lang="en-US" dirty="0"/>
              <a:t>Step Two-Webinars on hot topics</a:t>
            </a:r>
          </a:p>
          <a:p>
            <a:pPr lvl="1"/>
            <a:r>
              <a:rPr lang="en-US" dirty="0"/>
              <a:t>Step Three-Partnership with others to better support you</a:t>
            </a:r>
          </a:p>
        </p:txBody>
      </p:sp>
    </p:spTree>
    <p:extLst>
      <p:ext uri="{BB962C8B-B14F-4D97-AF65-F5344CB8AC3E}">
        <p14:creationId xmlns:p14="http://schemas.microsoft.com/office/powerpoint/2010/main" val="7345557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600200"/>
            <a:ext cx="9144000" cy="4419600"/>
          </a:xfrm>
        </p:spPr>
        <p:txBody>
          <a:bodyPr anchor="t"/>
          <a:lstStyle/>
          <a:p>
            <a:pPr>
              <a:lnSpc>
                <a:spcPct val="114000"/>
              </a:lnSpc>
              <a:spcBef>
                <a:spcPts val="1200"/>
              </a:spcBef>
            </a:pPr>
            <a:r>
              <a:rPr lang="en-US" sz="5400" dirty="0"/>
              <a:t>VR Directors</a:t>
            </a:r>
            <a:r>
              <a:rPr lang="en-US" dirty="0"/>
              <a:t/>
            </a:r>
            <a:br>
              <a:rPr lang="en-US" dirty="0"/>
            </a:br>
            <a:r>
              <a:rPr lang="en-US" sz="4000" dirty="0"/>
              <a:t>Share Their Innovative Strategies for Operating the Program and </a:t>
            </a:r>
            <a:br>
              <a:rPr lang="en-US" sz="4000" dirty="0"/>
            </a:br>
            <a:r>
              <a:rPr lang="en-US" sz="4000" dirty="0"/>
              <a:t>Delivering Services </a:t>
            </a:r>
            <a:br>
              <a:rPr lang="en-US" sz="4000" dirty="0"/>
            </a:br>
            <a:r>
              <a:rPr lang="en-US" sz="4000" dirty="0"/>
              <a:t>by Distance</a:t>
            </a:r>
            <a:endParaRPr lang="en-US" dirty="0"/>
          </a:p>
        </p:txBody>
      </p:sp>
    </p:spTree>
    <p:extLst>
      <p:ext uri="{BB962C8B-B14F-4D97-AF65-F5344CB8AC3E}">
        <p14:creationId xmlns:p14="http://schemas.microsoft.com/office/powerpoint/2010/main" val="19925044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ssachusetts state seal">
            <a:extLst>
              <a:ext uri="{FF2B5EF4-FFF2-40B4-BE49-F238E27FC236}">
                <a16:creationId xmlns:a16="http://schemas.microsoft.com/office/drawing/2014/main" id="{E7CA5AD8-CA09-4327-A486-3C52A4CEB9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150" y="161687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3657600"/>
            <a:ext cx="10515600" cy="1719262"/>
          </a:xfrm>
        </p:spPr>
        <p:txBody>
          <a:bodyPr/>
          <a:lstStyle/>
          <a:p>
            <a:pPr algn="ctr"/>
            <a:r>
              <a:rPr lang="en-US" sz="2400" dirty="0">
                <a:solidFill>
                  <a:srgbClr val="2CA34E"/>
                </a:solidFill>
                <a:ea typeface="+mn-ea"/>
                <a:cs typeface="+mn-cs"/>
              </a:rPr>
              <a:t>Massachusetts Commission for the Blind</a:t>
            </a:r>
            <a:r>
              <a:rPr lang="en-US" dirty="0"/>
              <a:t/>
            </a:r>
            <a:br>
              <a:rPr lang="en-US" dirty="0"/>
            </a:br>
            <a:endParaRPr lang="en-US" dirty="0"/>
          </a:p>
        </p:txBody>
      </p:sp>
    </p:spTree>
    <p:custDataLst>
      <p:tags r:id="rId1"/>
    </p:custDataLst>
    <p:extLst>
      <p:ext uri="{BB962C8B-B14F-4D97-AF65-F5344CB8AC3E}">
        <p14:creationId xmlns:p14="http://schemas.microsoft.com/office/powerpoint/2010/main" val="311115805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4" y="0"/>
            <a:ext cx="9875520" cy="672111"/>
          </a:xfrm>
        </p:spPr>
        <p:txBody>
          <a:bodyPr/>
          <a:lstStyle/>
          <a:p>
            <a:r>
              <a:rPr lang="en-US" dirty="0"/>
              <a:t>Massachusetts Commission for the Blind</a:t>
            </a:r>
          </a:p>
        </p:txBody>
      </p:sp>
      <p:sp>
        <p:nvSpPr>
          <p:cNvPr id="3" name="Content Placeholder 2"/>
          <p:cNvSpPr>
            <a:spLocks noGrp="1"/>
          </p:cNvSpPr>
          <p:nvPr>
            <p:ph idx="1"/>
          </p:nvPr>
        </p:nvSpPr>
        <p:spPr>
          <a:xfrm>
            <a:off x="609600" y="1143001"/>
            <a:ext cx="10972800" cy="4648200"/>
          </a:xfrm>
        </p:spPr>
        <p:txBody>
          <a:bodyPr>
            <a:normAutofit/>
          </a:bodyPr>
          <a:lstStyle/>
          <a:p>
            <a:r>
              <a:rPr lang="en-US" b="1" dirty="0"/>
              <a:t>David D’Arcangelo</a:t>
            </a:r>
            <a:r>
              <a:rPr lang="en-US" dirty="0"/>
              <a:t>, Commissioner</a:t>
            </a:r>
          </a:p>
          <a:p>
            <a:r>
              <a:rPr lang="en-US" dirty="0"/>
              <a:t>MCB staff left our physical offices on Friday, March13 at 5pm and were open for business on Monday, March 16 at 9am. </a:t>
            </a:r>
          </a:p>
          <a:p>
            <a:r>
              <a:rPr lang="en-US" dirty="0"/>
              <a:t>MCB’s typical VR Counseling process has Counselors equipped with laptops that have mobile internet access (MiFi), which enables use of email &amp; webmail, </a:t>
            </a:r>
            <a:br>
              <a:rPr lang="en-US" dirty="0"/>
            </a:br>
            <a:r>
              <a:rPr lang="en-US" dirty="0"/>
              <a:t>access to the web (teleconferencing &amp; </a:t>
            </a:r>
            <a:br>
              <a:rPr lang="en-US" dirty="0"/>
            </a:br>
            <a:r>
              <a:rPr lang="en-US" dirty="0"/>
              <a:t>video conferencing WebEx &amp; Zoom)</a:t>
            </a:r>
          </a:p>
        </p:txBody>
      </p:sp>
    </p:spTree>
    <p:extLst>
      <p:ext uri="{BB962C8B-B14F-4D97-AF65-F5344CB8AC3E}">
        <p14:creationId xmlns:p14="http://schemas.microsoft.com/office/powerpoint/2010/main" val="23981731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4" y="0"/>
            <a:ext cx="9875520" cy="672111"/>
          </a:xfrm>
        </p:spPr>
        <p:txBody>
          <a:bodyPr/>
          <a:lstStyle/>
          <a:p>
            <a:r>
              <a:rPr lang="en-US" dirty="0"/>
              <a:t>Massachusetts Commission for the Blind</a:t>
            </a:r>
          </a:p>
        </p:txBody>
      </p:sp>
      <p:sp>
        <p:nvSpPr>
          <p:cNvPr id="3" name="Content Placeholder 2"/>
          <p:cNvSpPr>
            <a:spLocks noGrp="1"/>
          </p:cNvSpPr>
          <p:nvPr>
            <p:ph idx="1"/>
          </p:nvPr>
        </p:nvSpPr>
        <p:spPr>
          <a:xfrm>
            <a:off x="609600" y="1143001"/>
            <a:ext cx="10972800" cy="4648200"/>
          </a:xfrm>
        </p:spPr>
        <p:txBody>
          <a:bodyPr>
            <a:normAutofit/>
          </a:bodyPr>
          <a:lstStyle/>
          <a:p>
            <a:r>
              <a:rPr lang="en-US" dirty="0"/>
              <a:t>Counselors have access to our Cloud-based off premises Client Management System (AWARE)</a:t>
            </a:r>
          </a:p>
          <a:p>
            <a:r>
              <a:rPr lang="en-US" dirty="0"/>
              <a:t>MCB’s Central Registration has registered 55 new registrants, processed ~200 travel cards, Identification cards, Massachusetts Equipment Distribution Program </a:t>
            </a:r>
            <a:br>
              <a:rPr lang="en-US" dirty="0"/>
            </a:br>
            <a:r>
              <a:rPr lang="en-US" dirty="0"/>
              <a:t>applications, Disability Placard applications </a:t>
            </a:r>
            <a:br>
              <a:rPr lang="en-US" dirty="0"/>
            </a:br>
            <a:r>
              <a:rPr lang="en-US" dirty="0"/>
              <a:t>and Certificates of Blindness at 9am</a:t>
            </a:r>
          </a:p>
        </p:txBody>
      </p:sp>
    </p:spTree>
    <p:extLst>
      <p:ext uri="{BB962C8B-B14F-4D97-AF65-F5344CB8AC3E}">
        <p14:creationId xmlns:p14="http://schemas.microsoft.com/office/powerpoint/2010/main" val="112434390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4" y="0"/>
            <a:ext cx="9875520" cy="672111"/>
          </a:xfrm>
        </p:spPr>
        <p:txBody>
          <a:bodyPr/>
          <a:lstStyle/>
          <a:p>
            <a:r>
              <a:rPr lang="en-US" dirty="0"/>
              <a:t>MCB Working Through COVID-19 </a:t>
            </a:r>
          </a:p>
        </p:txBody>
      </p:sp>
      <p:sp>
        <p:nvSpPr>
          <p:cNvPr id="3" name="Content Placeholder 2"/>
          <p:cNvSpPr>
            <a:spLocks noGrp="1"/>
          </p:cNvSpPr>
          <p:nvPr>
            <p:ph idx="1"/>
          </p:nvPr>
        </p:nvSpPr>
        <p:spPr>
          <a:xfrm>
            <a:off x="609600" y="1143001"/>
            <a:ext cx="10972800" cy="4648200"/>
          </a:xfrm>
        </p:spPr>
        <p:txBody>
          <a:bodyPr>
            <a:noAutofit/>
          </a:bodyPr>
          <a:lstStyle/>
          <a:p>
            <a:r>
              <a:rPr lang="en-US" sz="2200" dirty="0"/>
              <a:t>More than 70% of MCB staff have been newly trained on Zoom for remote service calls and internal meetings, including a virtual meeting with almost </a:t>
            </a:r>
            <a:br>
              <a:rPr lang="en-US" sz="2200" dirty="0"/>
            </a:br>
            <a:r>
              <a:rPr lang="en-US" sz="2200" dirty="0"/>
              <a:t>60 MCB Stakeholders on March 20th and a virtual all-staff call on </a:t>
            </a:r>
            <a:br>
              <a:rPr lang="en-US" sz="2200" dirty="0"/>
            </a:br>
            <a:r>
              <a:rPr lang="en-US" sz="2200" dirty="0"/>
              <a:t>March 27th with 129 participants that followed several other </a:t>
            </a:r>
            <a:br>
              <a:rPr lang="en-US" sz="2200" dirty="0"/>
            </a:br>
            <a:r>
              <a:rPr lang="en-US" sz="2200" dirty="0"/>
              <a:t>all-staff calls since March 10th.</a:t>
            </a:r>
          </a:p>
          <a:p>
            <a:r>
              <a:rPr lang="en-US" sz="2200" dirty="0"/>
              <a:t>Working with TIC and affiliates to share MCB messaging on the hour, every hour since the March 10th MA State of Emergency declaration. Our Social Media has gotten the message out and our Social Media metrics have increased exponentially.</a:t>
            </a:r>
          </a:p>
          <a:p>
            <a:r>
              <a:rPr lang="en-US" sz="2200" dirty="0"/>
              <a:t>Our Assistive Technology (AT) unit continues making AT deliveries in PPE to ensure safety for staff and consumers, along with continuing to provide remote AT assistance and training</a:t>
            </a:r>
          </a:p>
        </p:txBody>
      </p:sp>
    </p:spTree>
    <p:extLst>
      <p:ext uri="{BB962C8B-B14F-4D97-AF65-F5344CB8AC3E}">
        <p14:creationId xmlns:p14="http://schemas.microsoft.com/office/powerpoint/2010/main" val="38522122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RSA DESIGN MASTERS" val="62ZNPttu"/>
  <p:tag name="ARTICULATE_SLIDE_COUNT" val="2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SA Design Masters">
  <a:themeElements>
    <a:clrScheme name="OSERS Brand">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RS_PPT_Template_RSA_VR100.potx" id="{F475D4BE-7A1F-4477-888D-9EF72F637CFC}" vid="{2173928D-4EF6-457B-BBE0-5347F711AC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SERS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SERS Brand">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SERS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13" ma:contentTypeDescription="Create a new document." ma:contentTypeScope="" ma:versionID="32087d8f7dd7a6cb57351cff251070c1">
  <xsd:schema xmlns:xsd="http://www.w3.org/2001/XMLSchema" xmlns:xs="http://www.w3.org/2001/XMLSchema" xmlns:p="http://schemas.microsoft.com/office/2006/metadata/properties" xmlns:ns3="f87c7b8b-c0e7-4b77-a067-2c707fd1239f" xmlns:ns4="02e41e38-1731-4866-b09a-6257d8bc047f" targetNamespace="http://schemas.microsoft.com/office/2006/metadata/properties" ma:root="true" ma:fieldsID="b2d31079dc2e291da5b15925d692f1de" ns3:_="" ns4:_="">
    <xsd:import namespace="f87c7b8b-c0e7-4b77-a067-2c707fd1239f"/>
    <xsd:import namespace="02e41e38-1731-4866-b09a-6257d8bc04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c7b8b-c0e7-4b77-a067-2c707fd1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61E55E-4D67-42E2-8851-04A1C784AE7A}">
  <ds:schemaRefs>
    <ds:schemaRef ds:uri="http://schemas.microsoft.com/sharepoint/v3/contenttype/forms"/>
  </ds:schemaRefs>
</ds:datastoreItem>
</file>

<file path=customXml/itemProps2.xml><?xml version="1.0" encoding="utf-8"?>
<ds:datastoreItem xmlns:ds="http://schemas.openxmlformats.org/officeDocument/2006/customXml" ds:itemID="{6D217BE2-2741-4E9D-B9E1-A30D5E0BF2F9}">
  <ds:schemaRefs>
    <ds:schemaRef ds:uri="http://purl.org/dc/terms/"/>
    <ds:schemaRef ds:uri="http://schemas.microsoft.com/office/2006/metadata/properties"/>
    <ds:schemaRef ds:uri="http://schemas.microsoft.com/office/infopath/2007/PartnerControls"/>
    <ds:schemaRef ds:uri="http://schemas.openxmlformats.org/package/2006/metadata/core-properties"/>
    <ds:schemaRef ds:uri="02e41e38-1731-4866-b09a-6257d8bc047f"/>
    <ds:schemaRef ds:uri="http://schemas.microsoft.com/office/2006/documentManagement/types"/>
    <ds:schemaRef ds:uri="http://www.w3.org/XML/1998/namespace"/>
    <ds:schemaRef ds:uri="f87c7b8b-c0e7-4b77-a067-2c707fd1239f"/>
    <ds:schemaRef ds:uri="http://purl.org/dc/dcmitype/"/>
    <ds:schemaRef ds:uri="http://purl.org/dc/elements/1.1/"/>
  </ds:schemaRefs>
</ds:datastoreItem>
</file>

<file path=customXml/itemProps3.xml><?xml version="1.0" encoding="utf-8"?>
<ds:datastoreItem xmlns:ds="http://schemas.openxmlformats.org/officeDocument/2006/customXml" ds:itemID="{2EC64467-6B71-4196-B25F-6EE444BA27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c7b8b-c0e7-4b77-a067-2c707fd1239f"/>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OSERS_PPT_Template_RSA_VR100</Template>
  <TotalTime>228</TotalTime>
  <Words>2096</Words>
  <Application>Microsoft Office PowerPoint</Application>
  <PresentationFormat>Widescreen</PresentationFormat>
  <Paragraphs>299</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Century Gothic</vt:lpstr>
      <vt:lpstr>Arial</vt:lpstr>
      <vt:lpstr>Wingdings 3</vt:lpstr>
      <vt:lpstr>RSA Design Masters</vt:lpstr>
      <vt:lpstr>Welcome to the VR100 Series  Innovative Strategies from VR  During the COVID-19  Pandemic</vt:lpstr>
      <vt:lpstr>U.S. Department of Education</vt:lpstr>
      <vt:lpstr>WINTAC Technical Assistance</vt:lpstr>
      <vt:lpstr>Pre-Employment Transition Services</vt:lpstr>
      <vt:lpstr>VR Directors Share Their Innovative Strategies for Operating the Program and  Delivering Services  by Distance</vt:lpstr>
      <vt:lpstr>Massachusetts Commission for the Blind </vt:lpstr>
      <vt:lpstr>Massachusetts Commission for the Blind</vt:lpstr>
      <vt:lpstr>Massachusetts Commission for the Blind</vt:lpstr>
      <vt:lpstr>MCB Working Through COVID-19 </vt:lpstr>
      <vt:lpstr>MCB VR Success Stories During COVID-19</vt:lpstr>
      <vt:lpstr>Connect with MCB</vt:lpstr>
      <vt:lpstr>Missouri Office of Adult Learning and Rehabilitation Services</vt:lpstr>
      <vt:lpstr>Missouri General</vt:lpstr>
      <vt:lpstr>Missouri General, cont.</vt:lpstr>
      <vt:lpstr>Maine Department of Labor,  Division of Vocational Rehabilitation</vt:lpstr>
      <vt:lpstr>Maine Division of Vocational Rehabilitation</vt:lpstr>
      <vt:lpstr>Maine Division of Vocational Rehabilitation</vt:lpstr>
      <vt:lpstr>Cheryl Fuller  Director,  Vocational Rehabilitation Division</vt:lpstr>
      <vt:lpstr>Transitioning to Remote Work &amp; Remote Service Delivery</vt:lpstr>
      <vt:lpstr>Mississippi Department of Rehabilitation Services</vt:lpstr>
      <vt:lpstr>Mississippi Department of Rehabilitation Services</vt:lpstr>
      <vt:lpstr>Questions  Through  Chat</vt:lpstr>
      <vt:lpstr>RSA</vt:lpstr>
    </vt:vector>
  </TitlesOfParts>
  <Manager/>
  <Company/>
  <LinksUpToDate>false</LinksUpToDate>
  <SharedDoc>false</SharedDoc>
  <HyperlinkBase>www.ed.gov/osers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VR100 Series Innovative Strategies from VR During the COVID-19 Pandemic</dc:title>
  <dc:subject>Special Education and Rehabilitative Services</dc:subject>
  <dc:creator>Chaz</dc:creator>
  <cp:keywords>OSERS</cp:keywords>
  <cp:lastModifiedBy>M</cp:lastModifiedBy>
  <cp:revision>21</cp:revision>
  <cp:lastPrinted>2019-09-13T14:52:07Z</cp:lastPrinted>
  <dcterms:created xsi:type="dcterms:W3CDTF">2020-04-17T11:24:26Z</dcterms:created>
  <dcterms:modified xsi:type="dcterms:W3CDTF">2020-04-27T16:57:09Z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0x01010057DC98171ABF41439B409D0A1DDFBE39</vt:lpwstr>
  </property>
  <property fmtid="{D5CDD505-2E9C-101B-9397-08002B2CF9AE}" pid="3" name="ArticulateGUID">
    <vt:lpwstr>10CDDBB9-CBCE-40DD-9174-FF717B287C62</vt:lpwstr>
  </property>
  <property fmtid="{D5CDD505-2E9C-101B-9397-08002B2CF9AE}" pid="4" name="ArticulatePath">
    <vt:lpwstr>VR100-Series-Webinar-Innovative-Strategies20-0420-ID200001</vt:lpwstr>
  </property>
</Properties>
</file>