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6.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4"/>
    <p:sldMasterId id="2147483677" r:id="rId5"/>
  </p:sldMasterIdLst>
  <p:notesMasterIdLst>
    <p:notesMasterId r:id="rId29"/>
  </p:notesMasterIdLst>
  <p:handoutMasterIdLst>
    <p:handoutMasterId r:id="rId30"/>
  </p:handoutMasterIdLst>
  <p:sldIdLst>
    <p:sldId id="395" r:id="rId6"/>
    <p:sldId id="399" r:id="rId7"/>
    <p:sldId id="417" r:id="rId8"/>
    <p:sldId id="400" r:id="rId9"/>
    <p:sldId id="390" r:id="rId10"/>
    <p:sldId id="438" r:id="rId11"/>
    <p:sldId id="439" r:id="rId12"/>
    <p:sldId id="440" r:id="rId13"/>
    <p:sldId id="422" r:id="rId14"/>
    <p:sldId id="432" r:id="rId15"/>
    <p:sldId id="431" r:id="rId16"/>
    <p:sldId id="424" r:id="rId17"/>
    <p:sldId id="425" r:id="rId18"/>
    <p:sldId id="437" r:id="rId19"/>
    <p:sldId id="423" r:id="rId20"/>
    <p:sldId id="427" r:id="rId21"/>
    <p:sldId id="429" r:id="rId22"/>
    <p:sldId id="428" r:id="rId23"/>
    <p:sldId id="436" r:id="rId24"/>
    <p:sldId id="430" r:id="rId25"/>
    <p:sldId id="421" r:id="rId26"/>
    <p:sldId id="398" r:id="rId27"/>
    <p:sldId id="397" r:id="rId28"/>
  </p:sldIdLst>
  <p:sldSz cx="12192000" cy="6858000"/>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9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E74"/>
    <a:srgbClr val="034680"/>
    <a:srgbClr val="377BBB"/>
    <a:srgbClr val="000000"/>
    <a:srgbClr val="0304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791AF3-694F-4EF6-AD84-167A1FCF22B1}" v="2" dt="2019-10-07T23:46:50.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0" autoAdjust="0"/>
    <p:restoredTop sz="86352" autoAdjust="0"/>
  </p:normalViewPr>
  <p:slideViewPr>
    <p:cSldViewPr snapToGrid="0">
      <p:cViewPr varScale="1">
        <p:scale>
          <a:sx n="94" d="100"/>
          <a:sy n="94" d="100"/>
        </p:scale>
        <p:origin x="378" y="78"/>
      </p:cViewPr>
      <p:guideLst/>
    </p:cSldViewPr>
  </p:slideViewPr>
  <p:outlineViewPr>
    <p:cViewPr>
      <p:scale>
        <a:sx n="33" d="100"/>
        <a:sy n="33" d="100"/>
      </p:scale>
      <p:origin x="0" y="-8464"/>
    </p:cViewPr>
  </p:outlineViewPr>
  <p:notesTextViewPr>
    <p:cViewPr>
      <p:scale>
        <a:sx n="1" d="1"/>
        <a:sy n="1" d="1"/>
      </p:scale>
      <p:origin x="0" y="0"/>
    </p:cViewPr>
  </p:notesTextViewPr>
  <p:notesViewPr>
    <p:cSldViewPr snapToGrid="0" showGuides="1">
      <p:cViewPr varScale="1">
        <p:scale>
          <a:sx n="51" d="100"/>
          <a:sy n="51" d="100"/>
        </p:scale>
        <p:origin x="1704" y="5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10/30/2019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dirty="0"/>
          </a:p>
        </p:txBody>
      </p:sp>
    </p:spTree>
    <p:custDataLst>
      <p:tags r:id="rId2"/>
    </p:custDataLst>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10/30/2019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dirty="0"/>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411A61-F608-43C1-A0F9-72BE48135CD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8341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10</a:t>
            </a:fld>
            <a:endParaRPr lang="en-US" dirty="0"/>
          </a:p>
        </p:txBody>
      </p:sp>
    </p:spTree>
    <p:extLst>
      <p:ext uri="{BB962C8B-B14F-4D97-AF65-F5344CB8AC3E}">
        <p14:creationId xmlns:p14="http://schemas.microsoft.com/office/powerpoint/2010/main" val="1794302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11</a:t>
            </a:fld>
            <a:endParaRPr lang="en-US" dirty="0"/>
          </a:p>
        </p:txBody>
      </p:sp>
    </p:spTree>
    <p:extLst>
      <p:ext uri="{BB962C8B-B14F-4D97-AF65-F5344CB8AC3E}">
        <p14:creationId xmlns:p14="http://schemas.microsoft.com/office/powerpoint/2010/main" val="2024476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12</a:t>
            </a:fld>
            <a:endParaRPr lang="en-US" dirty="0"/>
          </a:p>
        </p:txBody>
      </p:sp>
    </p:spTree>
    <p:extLst>
      <p:ext uri="{BB962C8B-B14F-4D97-AF65-F5344CB8AC3E}">
        <p14:creationId xmlns:p14="http://schemas.microsoft.com/office/powerpoint/2010/main" val="506531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13</a:t>
            </a:fld>
            <a:endParaRPr lang="en-US" dirty="0"/>
          </a:p>
        </p:txBody>
      </p:sp>
    </p:spTree>
    <p:extLst>
      <p:ext uri="{BB962C8B-B14F-4D97-AF65-F5344CB8AC3E}">
        <p14:creationId xmlns:p14="http://schemas.microsoft.com/office/powerpoint/2010/main" val="3557598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14</a:t>
            </a:fld>
            <a:endParaRPr lang="en-US" dirty="0"/>
          </a:p>
        </p:txBody>
      </p:sp>
    </p:spTree>
    <p:extLst>
      <p:ext uri="{BB962C8B-B14F-4D97-AF65-F5344CB8AC3E}">
        <p14:creationId xmlns:p14="http://schemas.microsoft.com/office/powerpoint/2010/main" val="1415124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15</a:t>
            </a:fld>
            <a:endParaRPr lang="en-US" dirty="0"/>
          </a:p>
        </p:txBody>
      </p:sp>
    </p:spTree>
    <p:extLst>
      <p:ext uri="{BB962C8B-B14F-4D97-AF65-F5344CB8AC3E}">
        <p14:creationId xmlns:p14="http://schemas.microsoft.com/office/powerpoint/2010/main" val="2062544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16</a:t>
            </a:fld>
            <a:endParaRPr lang="en-US" dirty="0"/>
          </a:p>
        </p:txBody>
      </p:sp>
    </p:spTree>
    <p:extLst>
      <p:ext uri="{BB962C8B-B14F-4D97-AF65-F5344CB8AC3E}">
        <p14:creationId xmlns:p14="http://schemas.microsoft.com/office/powerpoint/2010/main" val="1508068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17</a:t>
            </a:fld>
            <a:endParaRPr lang="en-US" dirty="0"/>
          </a:p>
        </p:txBody>
      </p:sp>
    </p:spTree>
    <p:extLst>
      <p:ext uri="{BB962C8B-B14F-4D97-AF65-F5344CB8AC3E}">
        <p14:creationId xmlns:p14="http://schemas.microsoft.com/office/powerpoint/2010/main" val="1481959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18</a:t>
            </a:fld>
            <a:endParaRPr lang="en-US" dirty="0"/>
          </a:p>
        </p:txBody>
      </p:sp>
    </p:spTree>
    <p:extLst>
      <p:ext uri="{BB962C8B-B14F-4D97-AF65-F5344CB8AC3E}">
        <p14:creationId xmlns:p14="http://schemas.microsoft.com/office/powerpoint/2010/main" val="4167540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19</a:t>
            </a:fld>
            <a:endParaRPr lang="en-US" dirty="0"/>
          </a:p>
        </p:txBody>
      </p:sp>
    </p:spTree>
    <p:extLst>
      <p:ext uri="{BB962C8B-B14F-4D97-AF65-F5344CB8AC3E}">
        <p14:creationId xmlns:p14="http://schemas.microsoft.com/office/powerpoint/2010/main" val="405666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169584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20</a:t>
            </a:fld>
            <a:endParaRPr lang="en-US" dirty="0"/>
          </a:p>
        </p:txBody>
      </p:sp>
    </p:spTree>
    <p:extLst>
      <p:ext uri="{BB962C8B-B14F-4D97-AF65-F5344CB8AC3E}">
        <p14:creationId xmlns:p14="http://schemas.microsoft.com/office/powerpoint/2010/main" val="1700397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5973016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411A61-F608-43C1-A0F9-72BE48135CD6}" type="slidenum">
              <a:rPr lang="en-US" smtClean="0"/>
              <a:pPr/>
              <a:t>22</a:t>
            </a:fld>
            <a:endParaRPr lang="en-US" dirty="0"/>
          </a:p>
        </p:txBody>
      </p:sp>
    </p:spTree>
    <p:extLst>
      <p:ext uri="{BB962C8B-B14F-4D97-AF65-F5344CB8AC3E}">
        <p14:creationId xmlns:p14="http://schemas.microsoft.com/office/powerpoint/2010/main" val="1769837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411A61-F608-43C1-A0F9-72BE48135CD6}" type="slidenum">
              <a:rPr lang="en-US" smtClean="0"/>
              <a:pPr/>
              <a:t>23</a:t>
            </a:fld>
            <a:endParaRPr lang="en-US" dirty="0"/>
          </a:p>
        </p:txBody>
      </p:sp>
    </p:spTree>
    <p:extLst>
      <p:ext uri="{BB962C8B-B14F-4D97-AF65-F5344CB8AC3E}">
        <p14:creationId xmlns:p14="http://schemas.microsoft.com/office/powerpoint/2010/main" val="3533037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3</a:t>
            </a:fld>
            <a:endParaRPr lang="en-US" dirty="0"/>
          </a:p>
        </p:txBody>
      </p:sp>
    </p:spTree>
    <p:extLst>
      <p:ext uri="{BB962C8B-B14F-4D97-AF65-F5344CB8AC3E}">
        <p14:creationId xmlns:p14="http://schemas.microsoft.com/office/powerpoint/2010/main" val="2216874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4</a:t>
            </a:fld>
            <a:endParaRPr lang="en-US" dirty="0"/>
          </a:p>
        </p:txBody>
      </p:sp>
    </p:spTree>
    <p:extLst>
      <p:ext uri="{BB962C8B-B14F-4D97-AF65-F5344CB8AC3E}">
        <p14:creationId xmlns:p14="http://schemas.microsoft.com/office/powerpoint/2010/main" val="3021324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2489427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6</a:t>
            </a:fld>
            <a:endParaRPr lang="en-US" dirty="0"/>
          </a:p>
        </p:txBody>
      </p:sp>
    </p:spTree>
    <p:extLst>
      <p:ext uri="{BB962C8B-B14F-4D97-AF65-F5344CB8AC3E}">
        <p14:creationId xmlns:p14="http://schemas.microsoft.com/office/powerpoint/2010/main" val="3079615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7</a:t>
            </a:fld>
            <a:endParaRPr lang="en-US" dirty="0"/>
          </a:p>
        </p:txBody>
      </p:sp>
    </p:spTree>
    <p:extLst>
      <p:ext uri="{BB962C8B-B14F-4D97-AF65-F5344CB8AC3E}">
        <p14:creationId xmlns:p14="http://schemas.microsoft.com/office/powerpoint/2010/main" val="2925303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8</a:t>
            </a:fld>
            <a:endParaRPr lang="en-US" dirty="0"/>
          </a:p>
        </p:txBody>
      </p:sp>
    </p:spTree>
    <p:extLst>
      <p:ext uri="{BB962C8B-B14F-4D97-AF65-F5344CB8AC3E}">
        <p14:creationId xmlns:p14="http://schemas.microsoft.com/office/powerpoint/2010/main" val="4048723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9</a:t>
            </a:fld>
            <a:endParaRPr lang="en-US" dirty="0"/>
          </a:p>
        </p:txBody>
      </p:sp>
    </p:spTree>
    <p:extLst>
      <p:ext uri="{BB962C8B-B14F-4D97-AF65-F5344CB8AC3E}">
        <p14:creationId xmlns:p14="http://schemas.microsoft.com/office/powerpoint/2010/main" val="569591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229652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B820FA-A80F-4B9A-B098-81101C085B0D}" type="datetime1">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852013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E00EDA-2B3C-4877-9101-36737F622F7F}" type="datetime1">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96782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15A021-1ECD-4EB6-A4B6-839712E41A8A}" type="datetime1">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20114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56E12B-063B-4B6A-96AF-4D75BF4C7B23}" type="datetime1">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833183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2010208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CCDE454-2A7C-4A07-BFEF-97CFBA7347BB}" type="datetime1">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pPr/>
              <a:t>‹#›</a:t>
            </a:fld>
            <a:endParaRPr lang="en-US" dirty="0"/>
          </a:p>
        </p:txBody>
      </p:sp>
    </p:spTree>
    <p:extLst>
      <p:ext uri="{BB962C8B-B14F-4D97-AF65-F5344CB8AC3E}">
        <p14:creationId xmlns:p14="http://schemas.microsoft.com/office/powerpoint/2010/main" val="391213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116" y="124491"/>
            <a:ext cx="2778988" cy="754739"/>
          </a:xfrm>
          <a:prstGeom prst="rect">
            <a:avLst/>
          </a:prstGeom>
        </p:spPr>
      </p:pic>
    </p:spTree>
    <p:extLst>
      <p:ext uri="{BB962C8B-B14F-4D97-AF65-F5344CB8AC3E}">
        <p14:creationId xmlns:p14="http://schemas.microsoft.com/office/powerpoint/2010/main" val="155279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1862748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buClrTx/>
              <a:defRPr/>
            </a:lvl1pPr>
            <a:lvl2pPr>
              <a:buClrTx/>
              <a:defRPr/>
            </a:lvl2pPr>
            <a:lvl3pPr>
              <a:buClrTx/>
              <a:defRPr/>
            </a:lvl3pPr>
            <a:lvl4pPr>
              <a:buClrTx/>
              <a:defRPr/>
            </a:lvl4pPr>
            <a:lvl5pPr>
              <a:buClrTx/>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273198-4B00-486E-BBBB-1250F0EEBB7D}" type="datetime1">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5273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639F32-6C03-414D-90AA-3E62004B3C98}" type="datetime1">
              <a:rPr lang="en-US" smtClean="0"/>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01594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031A47-92CF-4924-B349-E4C932AB9772}" type="datetime1">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633292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49CDCD-8CA6-48E2-9729-5597776F9A44}" type="datetime1">
              <a:rPr lang="en-US" smtClean="0"/>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9736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83E78-4D43-4327-A68B-9459A3A3AA4B}" type="datetime1">
              <a:rPr lang="en-US" smtClean="0"/>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71323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8A0C01-3C39-4333-8EE3-B9E101A24273}" type="datetime1">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5484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1F3136-9E15-4CF8-8F29-33412D16168E}" type="datetime1">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4576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6E7B7E-D7F8-4835-A8EB-1B1EE998D172}" type="datetime1">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25172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61E944-45B5-4F60-9458-50487F64E3DC}" type="datetime1">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2801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5E8762-5177-4B8A-A179-656FC978C2FF}" type="datetime1">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373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dirty="0"/>
              <a:t>Click to edit Master title style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344480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687514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FA8997-ACDE-4B99-B049-60A058F54F65}" type="datetime1">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931820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06865F-7DEF-4024-9DE2-42CA0ED6A90D}" type="datetime1">
              <a:rPr lang="en-US" smtClean="0"/>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010659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1C98D6-1D2C-4BDB-9B6D-CFD1EED6E9CB}" type="datetime1">
              <a:rPr lang="en-US" smtClean="0"/>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48479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CA892-3267-43AD-855A-CB224A97EBB4}" type="datetime1">
              <a:rPr lang="en-US" smtClean="0"/>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3051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01A191-4CC9-43E8-97CE-518B2D9F831D}" type="datetime1">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86117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FA39657F-F916-4277-8AD6-16C1F35587C0}" type="datetime1">
              <a:rPr lang="en-US" smtClean="0"/>
              <a:t>10/30/2019</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dirty="0"/>
          </a:p>
        </p:txBody>
      </p:sp>
      <p:pic>
        <p:nvPicPr>
          <p:cNvPr id="13" name="Picture 1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105091501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rgbClr val="080808"/>
        </a:buClr>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
          <a:srgbClr val="080808"/>
        </a:buClr>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
          <a:srgbClr val="080808"/>
        </a:buClr>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39B6735F-13F8-4AEE-ABD3-91F8A2C6FAF7}" type="datetime1">
              <a:rPr lang="en-US" smtClean="0"/>
              <a:t>10/30/2019</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4FAB73BC-B049-4115-A692-8D63A059BFB8}" type="slidenum">
              <a:rPr lang="en-US" smtClean="0"/>
              <a:pPr/>
              <a:t>‹#›</a:t>
            </a:fld>
            <a:endParaRPr lang="en-US" dirty="0"/>
          </a:p>
        </p:txBody>
      </p:sp>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324436" y="167627"/>
            <a:ext cx="2749668" cy="746776"/>
          </a:xfrm>
          <a:prstGeom prst="rect">
            <a:avLst/>
          </a:prstGeom>
        </p:spPr>
      </p:pic>
    </p:spTree>
    <p:extLst>
      <p:ext uri="{BB962C8B-B14F-4D97-AF65-F5344CB8AC3E}">
        <p14:creationId xmlns:p14="http://schemas.microsoft.com/office/powerpoint/2010/main" val="14282933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Tx/>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Tx/>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Tx/>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6.xml"/><Relationship Id="rId1" Type="http://schemas.openxmlformats.org/officeDocument/2006/relationships/tags" Target="../tags/tag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3" Type="http://schemas.openxmlformats.org/officeDocument/2006/relationships/hyperlink" Target="https://www.regulations.gov/document?D=ED-2018-ICCD-0100-003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2.ed.gov/rschstat/eval/rehab/case-service-report-rsa-911-crosswalk-of-changes.xlsx" TargetMode="External"/><Relationship Id="rId5" Type="http://schemas.openxmlformats.org/officeDocument/2006/relationships/hyperlink" Target="https://www2.ed.gov/policy/speced/guid/rsa/subregulatory/pd-19-03.pdf" TargetMode="External"/><Relationship Id="rId4" Type="http://schemas.openxmlformats.org/officeDocument/2006/relationships/hyperlink" Target="https://www2.ed.gov/policy/speced/guid/rsa/subregulatory/pd-16-04.pdf" TargetMode="External"/></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RSAData@ed.gov" TargetMode="External"/><Relationship Id="rId7" Type="http://schemas.openxmlformats.org/officeDocument/2006/relationships/hyperlink" Target="http://www.wintac.org/"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hyperlink" Target="mailto:randerson@ndi-inc.org" TargetMode="External"/><Relationship Id="rId5" Type="http://schemas.openxmlformats.org/officeDocument/2006/relationships/image" Target="../media/image4.png"/><Relationship Id="rId4" Type="http://schemas.openxmlformats.org/officeDocument/2006/relationships/hyperlink" Target="http://www.rsa.ed.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hyperlink" Target="https://www2.ed.gov/policy/speced/guid/rsa/subregulatory/tac-17-01.pdf?utm_content=&amp;utm_medium=email&amp;utm_name=&amp;utm_source=govdelivery&amp;utm_ter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5281" y="2998976"/>
            <a:ext cx="6820022" cy="1397878"/>
          </a:xfrm>
        </p:spPr>
        <p:txBody>
          <a:bodyPr>
            <a:noAutofit/>
          </a:bodyPr>
          <a:lstStyle/>
          <a:p>
            <a:r>
              <a:rPr lang="en-US" sz="3600" dirty="0"/>
              <a:t>Case Service Report (RSA-911)</a:t>
            </a:r>
            <a:br>
              <a:rPr lang="en-US" sz="3600" dirty="0"/>
            </a:br>
            <a:r>
              <a:rPr lang="en-US" sz="3600" dirty="0"/>
              <a:t>RSA-PD-19-03</a:t>
            </a:r>
          </a:p>
        </p:txBody>
      </p:sp>
      <p:sp>
        <p:nvSpPr>
          <p:cNvPr id="3" name="Subtitle 2"/>
          <p:cNvSpPr>
            <a:spLocks noGrp="1"/>
          </p:cNvSpPr>
          <p:nvPr>
            <p:ph type="subTitle" idx="1"/>
          </p:nvPr>
        </p:nvSpPr>
        <p:spPr>
          <a:xfrm>
            <a:off x="545281" y="4495836"/>
            <a:ext cx="6198421" cy="865304"/>
          </a:xfrm>
        </p:spPr>
        <p:txBody>
          <a:bodyPr>
            <a:normAutofit/>
          </a:bodyPr>
          <a:lstStyle/>
          <a:p>
            <a:r>
              <a:rPr lang="en-US" sz="2600" dirty="0"/>
              <a:t>Program Year 2020 Implementation WINTAC/RSA Training Series (2/8) </a:t>
            </a:r>
          </a:p>
        </p:txBody>
      </p:sp>
      <p:pic>
        <p:nvPicPr>
          <p:cNvPr id="6" name="Picture Placeholder 5" descr="DATA word cloud visual."/>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6743702" y="0"/>
            <a:ext cx="5448298" cy="6857999"/>
          </a:xfrm>
        </p:spPr>
      </p:pic>
    </p:spTree>
    <p:custDataLst>
      <p:tags r:id="rId1"/>
    </p:custDataLst>
    <p:extLst>
      <p:ext uri="{BB962C8B-B14F-4D97-AF65-F5344CB8AC3E}">
        <p14:creationId xmlns:p14="http://schemas.microsoft.com/office/powerpoint/2010/main" val="1801429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VR Services </a:t>
            </a:r>
            <a:r>
              <a:rPr lang="en-US" dirty="0" smtClean="0"/>
              <a:t>Provided </a:t>
            </a:r>
            <a:r>
              <a:rPr lang="en-US" sz="2400" dirty="0" smtClean="0"/>
              <a:t>(continued)</a:t>
            </a:r>
            <a:endParaRPr lang="en-US" sz="2400" dirty="0"/>
          </a:p>
        </p:txBody>
      </p:sp>
      <p:sp>
        <p:nvSpPr>
          <p:cNvPr id="3" name="Content Placeholder 2"/>
          <p:cNvSpPr>
            <a:spLocks noGrp="1"/>
          </p:cNvSpPr>
          <p:nvPr>
            <p:ph idx="1"/>
          </p:nvPr>
        </p:nvSpPr>
        <p:spPr/>
        <p:txBody>
          <a:bodyPr/>
          <a:lstStyle/>
          <a:p>
            <a:pPr marL="0" indent="0">
              <a:lnSpc>
                <a:spcPct val="100000"/>
              </a:lnSpc>
              <a:buNone/>
            </a:pPr>
            <a:r>
              <a:rPr lang="en-US" dirty="0"/>
              <a:t>VR services may be provided more than once, in multiple quarters, and therefore, they may be reported on the RSA-911 in multiple quarters.</a:t>
            </a:r>
          </a:p>
          <a:p>
            <a:pPr lvl="1">
              <a:lnSpc>
                <a:spcPct val="100000"/>
              </a:lnSpc>
            </a:pPr>
            <a:r>
              <a:rPr lang="en-US" dirty="0"/>
              <a:t>For example, a student with a disability receives a Pre-Employment Transition Service: Work Based Learning Experience (WBLE). The WBLE is a 4-week program beginning on June 17, 2019 and ends July 12, 2019. </a:t>
            </a:r>
          </a:p>
          <a:p>
            <a:pPr lvl="1">
              <a:lnSpc>
                <a:spcPct val="100000"/>
              </a:lnSpc>
            </a:pPr>
            <a:r>
              <a:rPr lang="en-US" dirty="0"/>
              <a:t>This VR service began in PY18 4</a:t>
            </a:r>
            <a:r>
              <a:rPr lang="en-US" baseline="30000" dirty="0"/>
              <a:t>th</a:t>
            </a:r>
            <a:r>
              <a:rPr lang="en-US" dirty="0"/>
              <a:t> Quarter and ended in PY19 1</a:t>
            </a:r>
            <a:r>
              <a:rPr lang="en-US" baseline="30000" dirty="0"/>
              <a:t>st</a:t>
            </a:r>
            <a:r>
              <a:rPr lang="en-US" dirty="0"/>
              <a:t> Quarter. The WBLE must be reported in both quarterly RSA-911 reports.</a:t>
            </a:r>
          </a:p>
          <a:p>
            <a:pPr marL="0" indent="0">
              <a:lnSpc>
                <a:spcPct val="100000"/>
              </a:lnSpc>
              <a:buNone/>
            </a:pPr>
            <a:r>
              <a:rPr lang="en-US" dirty="0"/>
              <a:t>VR services are not reported if the State VR agency has only authorized a service to be provided or received an invoice from the provider.</a:t>
            </a:r>
          </a:p>
          <a:p>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pPr/>
              <a:t>10</a:t>
            </a:fld>
            <a:endParaRPr lang="en-US" dirty="0"/>
          </a:p>
        </p:txBody>
      </p:sp>
    </p:spTree>
    <p:extLst>
      <p:ext uri="{BB962C8B-B14F-4D97-AF65-F5344CB8AC3E}">
        <p14:creationId xmlns:p14="http://schemas.microsoft.com/office/powerpoint/2010/main" val="783798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Controls</a:t>
            </a:r>
          </a:p>
        </p:txBody>
      </p:sp>
      <p:sp>
        <p:nvSpPr>
          <p:cNvPr id="3" name="Content Placeholder 2"/>
          <p:cNvSpPr>
            <a:spLocks noGrp="1"/>
          </p:cNvSpPr>
          <p:nvPr>
            <p:ph idx="1"/>
          </p:nvPr>
        </p:nvSpPr>
        <p:spPr>
          <a:xfrm>
            <a:off x="1295400" y="1828800"/>
            <a:ext cx="9883140" cy="4343400"/>
          </a:xfrm>
        </p:spPr>
        <p:txBody>
          <a:bodyPr>
            <a:noAutofit/>
          </a:bodyPr>
          <a:lstStyle/>
          <a:p>
            <a:pPr>
              <a:lnSpc>
                <a:spcPct val="110000"/>
              </a:lnSpc>
            </a:pPr>
            <a:r>
              <a:rPr lang="en-US" sz="2200" dirty="0"/>
              <a:t>Data reporting internal controls should ensure that all VR services are listed on the IPE for participants, or other documentation such as case notes and records, for reportable individuals.</a:t>
            </a:r>
          </a:p>
          <a:p>
            <a:pPr marL="685800" lvl="1" indent="-366713">
              <a:lnSpc>
                <a:spcPct val="110000"/>
              </a:lnSpc>
              <a:buFont typeface="Courier New" panose="02070309020205020404" pitchFamily="49" charset="0"/>
              <a:buChar char="o"/>
            </a:pPr>
            <a:r>
              <a:rPr lang="en-US" dirty="0"/>
              <a:t>These controls should also ensure that VR services are not reported on the RSA-911 until they have been provided.  </a:t>
            </a:r>
          </a:p>
          <a:p>
            <a:pPr>
              <a:lnSpc>
                <a:spcPct val="110000"/>
              </a:lnSpc>
            </a:pPr>
            <a:r>
              <a:rPr lang="en-US" sz="2200" dirty="0"/>
              <a:t>Internal controls should ensure VR services are captured during the quarter in which they occur. This includes services provided in house, those purchased, and those provided through comparable benefits. </a:t>
            </a:r>
          </a:p>
          <a:p>
            <a:pPr>
              <a:lnSpc>
                <a:spcPct val="110000"/>
              </a:lnSpc>
            </a:pPr>
            <a:r>
              <a:rPr lang="en-US" sz="2200" dirty="0"/>
              <a:t>State VR agencies must capture all three types of VR services when they are provided and implement internal controls to limit errors. </a:t>
            </a:r>
          </a:p>
        </p:txBody>
      </p:sp>
      <p:sp>
        <p:nvSpPr>
          <p:cNvPr id="4" name="Slide Number Placeholder 3"/>
          <p:cNvSpPr>
            <a:spLocks noGrp="1"/>
          </p:cNvSpPr>
          <p:nvPr>
            <p:ph type="sldNum" sz="quarter" idx="12"/>
          </p:nvPr>
        </p:nvSpPr>
        <p:spPr/>
        <p:txBody>
          <a:bodyPr/>
          <a:lstStyle/>
          <a:p>
            <a:fld id="{A7F8E3F6-DE14-48B2-B2BC-6FABA9630FB8}" type="slidenum">
              <a:rPr lang="en-US" smtClean="0"/>
              <a:pPr/>
              <a:t>11</a:t>
            </a:fld>
            <a:endParaRPr lang="en-US" dirty="0"/>
          </a:p>
        </p:txBody>
      </p:sp>
    </p:spTree>
    <p:extLst>
      <p:ext uri="{BB962C8B-B14F-4D97-AF65-F5344CB8AC3E}">
        <p14:creationId xmlns:p14="http://schemas.microsoft.com/office/powerpoint/2010/main" val="118574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 VR Counseling &amp; Guidance</a:t>
            </a:r>
          </a:p>
        </p:txBody>
      </p:sp>
      <p:graphicFrame>
        <p:nvGraphicFramePr>
          <p:cNvPr id="5" name="Content Placeholder 4" descr="Table: VR Counseling and Guidance - service outlined on participants IPE, dated Oct. 15, 2019."/>
          <p:cNvGraphicFramePr>
            <a:graphicFrameLocks noGrp="1"/>
          </p:cNvGraphicFramePr>
          <p:nvPr>
            <p:ph idx="1"/>
            <p:extLst>
              <p:ext uri="{D42A27DB-BD31-4B8C-83A1-F6EECF244321}">
                <p14:modId xmlns:p14="http://schemas.microsoft.com/office/powerpoint/2010/main" val="3931296011"/>
              </p:ext>
            </p:extLst>
          </p:nvPr>
        </p:nvGraphicFramePr>
        <p:xfrm>
          <a:off x="245097" y="1622897"/>
          <a:ext cx="11592723" cy="3441237"/>
        </p:xfrm>
        <a:graphic>
          <a:graphicData uri="http://schemas.openxmlformats.org/drawingml/2006/table">
            <a:tbl>
              <a:tblPr firstRow="1" bandRow="1">
                <a:tableStyleId>{93296810-A885-4BE3-A3E7-6D5BEEA58F35}</a:tableStyleId>
              </a:tblPr>
              <a:tblGrid>
                <a:gridCol w="806463">
                  <a:extLst>
                    <a:ext uri="{9D8B030D-6E8A-4147-A177-3AD203B41FA5}">
                      <a16:colId xmlns:a16="http://schemas.microsoft.com/office/drawing/2014/main" val="3821878134"/>
                    </a:ext>
                  </a:extLst>
                </a:gridCol>
                <a:gridCol w="1200150">
                  <a:extLst>
                    <a:ext uri="{9D8B030D-6E8A-4147-A177-3AD203B41FA5}">
                      <a16:colId xmlns:a16="http://schemas.microsoft.com/office/drawing/2014/main" val="3163011715"/>
                    </a:ext>
                  </a:extLst>
                </a:gridCol>
                <a:gridCol w="697230">
                  <a:extLst>
                    <a:ext uri="{9D8B030D-6E8A-4147-A177-3AD203B41FA5}">
                      <a16:colId xmlns:a16="http://schemas.microsoft.com/office/drawing/2014/main" val="1487718980"/>
                    </a:ext>
                  </a:extLst>
                </a:gridCol>
                <a:gridCol w="811530">
                  <a:extLst>
                    <a:ext uri="{9D8B030D-6E8A-4147-A177-3AD203B41FA5}">
                      <a16:colId xmlns:a16="http://schemas.microsoft.com/office/drawing/2014/main" val="427920542"/>
                    </a:ext>
                  </a:extLst>
                </a:gridCol>
                <a:gridCol w="845820">
                  <a:extLst>
                    <a:ext uri="{9D8B030D-6E8A-4147-A177-3AD203B41FA5}">
                      <a16:colId xmlns:a16="http://schemas.microsoft.com/office/drawing/2014/main" val="1666193071"/>
                    </a:ext>
                  </a:extLst>
                </a:gridCol>
                <a:gridCol w="788670">
                  <a:extLst>
                    <a:ext uri="{9D8B030D-6E8A-4147-A177-3AD203B41FA5}">
                      <a16:colId xmlns:a16="http://schemas.microsoft.com/office/drawing/2014/main" val="1411956043"/>
                    </a:ext>
                  </a:extLst>
                </a:gridCol>
                <a:gridCol w="868680">
                  <a:extLst>
                    <a:ext uri="{9D8B030D-6E8A-4147-A177-3AD203B41FA5}">
                      <a16:colId xmlns:a16="http://schemas.microsoft.com/office/drawing/2014/main" val="125506696"/>
                    </a:ext>
                  </a:extLst>
                </a:gridCol>
                <a:gridCol w="1062990">
                  <a:extLst>
                    <a:ext uri="{9D8B030D-6E8A-4147-A177-3AD203B41FA5}">
                      <a16:colId xmlns:a16="http://schemas.microsoft.com/office/drawing/2014/main" val="423079317"/>
                    </a:ext>
                  </a:extLst>
                </a:gridCol>
                <a:gridCol w="1028700">
                  <a:extLst>
                    <a:ext uri="{9D8B030D-6E8A-4147-A177-3AD203B41FA5}">
                      <a16:colId xmlns:a16="http://schemas.microsoft.com/office/drawing/2014/main" val="3310300203"/>
                    </a:ext>
                  </a:extLst>
                </a:gridCol>
                <a:gridCol w="2331720">
                  <a:extLst>
                    <a:ext uri="{9D8B030D-6E8A-4147-A177-3AD203B41FA5}">
                      <a16:colId xmlns:a16="http://schemas.microsoft.com/office/drawing/2014/main" val="1006620982"/>
                    </a:ext>
                  </a:extLst>
                </a:gridCol>
                <a:gridCol w="1150770">
                  <a:extLst>
                    <a:ext uri="{9D8B030D-6E8A-4147-A177-3AD203B41FA5}">
                      <a16:colId xmlns:a16="http://schemas.microsoft.com/office/drawing/2014/main" val="2664441665"/>
                    </a:ext>
                  </a:extLst>
                </a:gridCol>
              </a:tblGrid>
              <a:tr h="828072">
                <a:tc>
                  <a:txBody>
                    <a:bodyPr/>
                    <a:lstStyle/>
                    <a:p>
                      <a:pPr algn="ctr"/>
                      <a:r>
                        <a:rPr lang="en-US" sz="1200" dirty="0">
                          <a:latin typeface="Arial" panose="020B0604020202020204" pitchFamily="34" charset="0"/>
                          <a:cs typeface="Arial" panose="020B0604020202020204" pitchFamily="34" charset="0"/>
                        </a:rPr>
                        <a:t>Element Number</a:t>
                      </a:r>
                    </a:p>
                  </a:txBody>
                  <a:tcPr/>
                </a:tc>
                <a:tc>
                  <a:txBody>
                    <a:bodyPr/>
                    <a:lstStyle/>
                    <a:p>
                      <a:pPr algn="ctr"/>
                      <a:r>
                        <a:rPr lang="en-US" sz="1200" dirty="0">
                          <a:latin typeface="Arial" panose="020B0604020202020204" pitchFamily="34" charset="0"/>
                          <a:cs typeface="Arial" panose="020B0604020202020204" pitchFamily="34" charset="0"/>
                        </a:rPr>
                        <a:t>Element Name</a:t>
                      </a:r>
                    </a:p>
                  </a:txBody>
                  <a:tcPr/>
                </a:tc>
                <a:tc>
                  <a:txBody>
                    <a:bodyPr/>
                    <a:lstStyle/>
                    <a:p>
                      <a:pPr algn="ctr"/>
                      <a:r>
                        <a:rPr lang="en-US" sz="1200" dirty="0">
                          <a:latin typeface="Arial" panose="020B0604020202020204" pitchFamily="34" charset="0"/>
                          <a:cs typeface="Arial" panose="020B0604020202020204" pitchFamily="34" charset="0"/>
                        </a:rPr>
                        <a:t>Data Type</a:t>
                      </a:r>
                    </a:p>
                  </a:txBody>
                  <a:tcPr/>
                </a:tc>
                <a:tc>
                  <a:txBody>
                    <a:bodyPr/>
                    <a:lstStyle/>
                    <a:p>
                      <a:pPr algn="ctr"/>
                      <a:r>
                        <a:rPr lang="en-US" sz="1200" dirty="0">
                          <a:latin typeface="Arial" panose="020B0604020202020204" pitchFamily="34" charset="0"/>
                          <a:cs typeface="Arial" panose="020B0604020202020204" pitchFamily="34" charset="0"/>
                        </a:rPr>
                        <a:t>Multiple Values Allowed</a:t>
                      </a:r>
                    </a:p>
                  </a:txBody>
                  <a:tcPr/>
                </a:tc>
                <a:tc>
                  <a:txBody>
                    <a:bodyPr/>
                    <a:lstStyle/>
                    <a:p>
                      <a:pPr algn="ctr"/>
                      <a:r>
                        <a:rPr lang="en-US" sz="1200" dirty="0">
                          <a:latin typeface="Arial" panose="020B0604020202020204" pitchFamily="34" charset="0"/>
                          <a:cs typeface="Arial" panose="020B0604020202020204" pitchFamily="34" charset="0"/>
                        </a:rPr>
                        <a:t>Change (from</a:t>
                      </a:r>
                      <a:r>
                        <a:rPr lang="en-US" sz="1200" baseline="0" dirty="0">
                          <a:latin typeface="Arial" panose="020B0604020202020204" pitchFamily="34" charset="0"/>
                          <a:cs typeface="Arial" panose="020B0604020202020204" pitchFamily="34" charset="0"/>
                        </a:rPr>
                        <a:t> PD1604)</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PIRL Element</a:t>
                      </a:r>
                    </a:p>
                  </a:txBody>
                  <a:tcPr/>
                </a:tc>
                <a:tc>
                  <a:txBody>
                    <a:bodyPr/>
                    <a:lstStyle/>
                    <a:p>
                      <a:pPr algn="ctr"/>
                      <a:r>
                        <a:rPr lang="en-US" sz="1200" dirty="0">
                          <a:latin typeface="Arial" panose="020B0604020202020204" pitchFamily="34" charset="0"/>
                          <a:cs typeface="Arial" panose="020B0604020202020204" pitchFamily="34" charset="0"/>
                        </a:rPr>
                        <a:t>Report at</a:t>
                      </a:r>
                    </a:p>
                  </a:txBody>
                  <a:tcPr/>
                </a:tc>
                <a:tc>
                  <a:txBody>
                    <a:bodyPr/>
                    <a:lstStyle/>
                    <a:p>
                      <a:pPr algn="ctr"/>
                      <a:r>
                        <a:rPr lang="en-US" sz="1200" dirty="0">
                          <a:latin typeface="Arial" panose="020B0604020202020204" pitchFamily="34" charset="0"/>
                          <a:cs typeface="Arial" panose="020B0604020202020204" pitchFamily="34" charset="0"/>
                        </a:rPr>
                        <a:t>Report</a:t>
                      </a:r>
                    </a:p>
                  </a:txBody>
                  <a:tcPr/>
                </a:tc>
                <a:tc>
                  <a:txBody>
                    <a:bodyPr/>
                    <a:lstStyle/>
                    <a:p>
                      <a:pPr algn="ctr"/>
                      <a:r>
                        <a:rPr lang="en-US" sz="1200" dirty="0">
                          <a:latin typeface="Arial" panose="020B0604020202020204" pitchFamily="34" charset="0"/>
                          <a:cs typeface="Arial" panose="020B0604020202020204" pitchFamily="34" charset="0"/>
                        </a:rPr>
                        <a:t>Updateable after initial reporting (Y/N)</a:t>
                      </a:r>
                    </a:p>
                  </a:txBody>
                  <a:tcPr/>
                </a:tc>
                <a:tc>
                  <a:txBody>
                    <a:bodyPr/>
                    <a:lstStyle/>
                    <a:p>
                      <a:pPr algn="ctr"/>
                      <a:r>
                        <a:rPr lang="en-US" sz="1200" dirty="0">
                          <a:latin typeface="Arial" panose="020B0604020202020204" pitchFamily="34" charset="0"/>
                          <a:cs typeface="Arial" panose="020B0604020202020204" pitchFamily="34" charset="0"/>
                        </a:rPr>
                        <a:t>Definitions or Instructions</a:t>
                      </a:r>
                    </a:p>
                  </a:txBody>
                  <a:tcPr/>
                </a:tc>
                <a:tc>
                  <a:txBody>
                    <a:bodyPr/>
                    <a:lstStyle/>
                    <a:p>
                      <a:pPr algn="ctr"/>
                      <a:r>
                        <a:rPr lang="en-US" sz="1200" dirty="0">
                          <a:latin typeface="Arial" panose="020B0604020202020204" pitchFamily="34" charset="0"/>
                          <a:cs typeface="Arial" panose="020B0604020202020204" pitchFamily="34" charset="0"/>
                        </a:rPr>
                        <a:t>Code Values</a:t>
                      </a:r>
                    </a:p>
                  </a:txBody>
                  <a:tcPr/>
                </a:tc>
                <a:extLst>
                  <a:ext uri="{0D108BD9-81ED-4DB2-BD59-A6C34878D82A}">
                    <a16:rowId xmlns:a16="http://schemas.microsoft.com/office/drawing/2014/main" val="1172979440"/>
                  </a:ext>
                </a:extLst>
              </a:tr>
              <a:tr h="2613165">
                <a:tc>
                  <a:txBody>
                    <a:bodyPr/>
                    <a:lstStyle/>
                    <a:p>
                      <a:r>
                        <a:rPr lang="en-US" sz="1200" dirty="0">
                          <a:latin typeface="Arial" panose="020B0604020202020204" pitchFamily="34" charset="0"/>
                          <a:cs typeface="Arial" panose="020B0604020202020204" pitchFamily="34" charset="0"/>
                        </a:rPr>
                        <a:t>226</a:t>
                      </a:r>
                    </a:p>
                  </a:txBody>
                  <a:tcPr/>
                </a:tc>
                <a:tc>
                  <a:txBody>
                    <a:bodyPr/>
                    <a:lstStyle/>
                    <a:p>
                      <a:r>
                        <a:rPr lang="en-US" sz="1200" b="1" dirty="0">
                          <a:latin typeface="Arial" panose="020B0604020202020204" pitchFamily="34" charset="0"/>
                          <a:cs typeface="Arial" panose="020B0604020202020204" pitchFamily="34" charset="0"/>
                        </a:rPr>
                        <a:t>Vocational Rehabilitation Counseling and Guidance</a:t>
                      </a:r>
                      <a:r>
                        <a:rPr lang="en-US" sz="12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Service Provided by VR Agency Staff (in house)</a:t>
                      </a:r>
                    </a:p>
                  </a:txBody>
                  <a:tcPr/>
                </a:tc>
                <a:tc>
                  <a:txBody>
                    <a:bodyPr/>
                    <a:lstStyle/>
                    <a:p>
                      <a:r>
                        <a:rPr lang="en-US" sz="1200" dirty="0">
                          <a:latin typeface="Arial" panose="020B0604020202020204" pitchFamily="34" charset="0"/>
                          <a:cs typeface="Arial" panose="020B0604020202020204" pitchFamily="34" charset="0"/>
                        </a:rPr>
                        <a:t>INT 1</a:t>
                      </a:r>
                    </a:p>
                  </a:txBody>
                  <a:tcPr/>
                </a:tc>
                <a:tc>
                  <a:txBody>
                    <a:bodyPr/>
                    <a:lstStyle/>
                    <a:p>
                      <a:r>
                        <a:rPr lang="en-US" sz="1200" dirty="0">
                          <a:latin typeface="Arial" panose="020B0604020202020204" pitchFamily="34" charset="0"/>
                          <a:cs typeface="Arial" panose="020B0604020202020204" pitchFamily="34" charset="0"/>
                        </a:rPr>
                        <a:t>No</a:t>
                      </a:r>
                    </a:p>
                  </a:txBody>
                  <a:tcPr/>
                </a:tc>
                <a:tc>
                  <a:txBody>
                    <a:bodyPr/>
                    <a:lstStyle/>
                    <a:p>
                      <a:r>
                        <a:rPr lang="en-US" sz="1200" dirty="0">
                          <a:latin typeface="Arial" panose="020B0604020202020204" pitchFamily="34" charset="0"/>
                          <a:cs typeface="Arial" panose="020B0604020202020204" pitchFamily="34" charset="0"/>
                        </a:rPr>
                        <a:t>No</a:t>
                      </a:r>
                    </a:p>
                  </a:txBody>
                  <a:tcPr/>
                </a:tc>
                <a:tc>
                  <a:txBody>
                    <a:bodyPr/>
                    <a:lstStyle/>
                    <a:p>
                      <a:endParaRPr lang="en-US"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Career Services</a:t>
                      </a:r>
                      <a:r>
                        <a:rPr lang="en-US" sz="1200" baseline="0" dirty="0">
                          <a:latin typeface="Arial" panose="020B0604020202020204" pitchFamily="34" charset="0"/>
                          <a:cs typeface="Arial" panose="020B0604020202020204" pitchFamily="34" charset="0"/>
                        </a:rPr>
                        <a:t> Data Elements</a:t>
                      </a:r>
                      <a:endParaRPr lang="en-US"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Upon Occurrence</a:t>
                      </a:r>
                    </a:p>
                  </a:txBody>
                  <a:tcPr/>
                </a:tc>
                <a:tc>
                  <a:txBody>
                    <a:bodyPr/>
                    <a:lstStyle/>
                    <a:p>
                      <a:r>
                        <a:rPr lang="en-US" sz="1200" dirty="0">
                          <a:latin typeface="Arial" panose="020B0604020202020204" pitchFamily="34" charset="0"/>
                          <a:cs typeface="Arial" panose="020B0604020202020204" pitchFamily="34" charset="0"/>
                        </a:rPr>
                        <a:t>Yes</a:t>
                      </a:r>
                    </a:p>
                  </a:txBody>
                  <a:tcPr/>
                </a:tc>
                <a:tc>
                  <a:txBody>
                    <a:bodyPr/>
                    <a:lstStyle/>
                    <a:p>
                      <a:r>
                        <a:rPr lang="en-US" sz="1200" dirty="0">
                          <a:latin typeface="Arial" panose="020B0604020202020204" pitchFamily="34" charset="0"/>
                          <a:cs typeface="Arial" panose="020B0604020202020204" pitchFamily="34" charset="0"/>
                        </a:rPr>
                        <a:t>Vocational rehabilitation counseling and guidance includes information and support services to assist an individual in exercising informed choice.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Report at the time the service is provided.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Leave blank if service was not provided by VR agency staff</a:t>
                      </a:r>
                    </a:p>
                  </a:txBody>
                  <a:tcPr/>
                </a:tc>
                <a:tc>
                  <a:txBody>
                    <a:bodyPr/>
                    <a:lstStyle/>
                    <a:p>
                      <a:r>
                        <a:rPr lang="en-US" sz="1200" dirty="0">
                          <a:latin typeface="Arial" panose="020B0604020202020204" pitchFamily="34" charset="0"/>
                          <a:cs typeface="Arial" panose="020B0604020202020204" pitchFamily="34" charset="0"/>
                        </a:rPr>
                        <a:t>1 = Service was provided in whole or part by VR agency staff</a:t>
                      </a:r>
                    </a:p>
                  </a:txBody>
                  <a:tcPr/>
                </a:tc>
                <a:extLst>
                  <a:ext uri="{0D108BD9-81ED-4DB2-BD59-A6C34878D82A}">
                    <a16:rowId xmlns:a16="http://schemas.microsoft.com/office/drawing/2014/main" val="3050388516"/>
                  </a:ext>
                </a:extLst>
              </a:tr>
            </a:tbl>
          </a:graphicData>
        </a:graphic>
      </p:graphicFrame>
      <p:sp>
        <p:nvSpPr>
          <p:cNvPr id="13" name="Oval 12" descr="Circle around &quot;report at the time the service is provided&quot;"/>
          <p:cNvSpPr/>
          <p:nvPr/>
        </p:nvSpPr>
        <p:spPr>
          <a:xfrm>
            <a:off x="8172950" y="3624989"/>
            <a:ext cx="2590163" cy="694999"/>
          </a:xfrm>
          <a:prstGeom prst="ellipse">
            <a:avLst/>
          </a:prstGeom>
          <a:noFill/>
          <a:ln w="24000">
            <a:solidFill>
              <a:srgbClr val="ED1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D1C24"/>
              </a:solidFill>
            </a:endParaRPr>
          </a:p>
        </p:txBody>
      </p:sp>
      <p:sp>
        <p:nvSpPr>
          <p:cNvPr id="14" name="TextBox 13"/>
          <p:cNvSpPr txBox="1"/>
          <p:nvPr/>
        </p:nvSpPr>
        <p:spPr>
          <a:xfrm>
            <a:off x="904973" y="5147029"/>
            <a:ext cx="10209229" cy="123110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VR Counseling &amp; Guidance – Service outlined on participants IPE, dated October 15, 2019</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Service Provided by VR Counselor on October 15 and November 18, 2019</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VR Counselor documents at the time of service in the case management system</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DE 226 – Code Value 1 is reported during Program Year 2</a:t>
            </a:r>
            <a:r>
              <a:rPr lang="en-US" sz="1400" baseline="30000" dirty="0">
                <a:latin typeface="Arial" panose="020B0604020202020204" pitchFamily="34" charset="0"/>
                <a:cs typeface="Arial" panose="020B0604020202020204" pitchFamily="34" charset="0"/>
              </a:rPr>
              <a:t>nd</a:t>
            </a:r>
            <a:r>
              <a:rPr lang="en-US" sz="1400" dirty="0">
                <a:latin typeface="Arial" panose="020B0604020202020204" pitchFamily="34" charset="0"/>
                <a:cs typeface="Arial" panose="020B0604020202020204" pitchFamily="34" charset="0"/>
              </a:rPr>
              <a:t> Quarter (October 1-December 31)</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Submitted to RSA no later than February 15, 2020 (due date for 2</a:t>
            </a:r>
            <a:r>
              <a:rPr lang="en-US" sz="1400" baseline="30000" dirty="0">
                <a:latin typeface="Arial" panose="020B0604020202020204" pitchFamily="34" charset="0"/>
                <a:cs typeface="Arial" panose="020B0604020202020204" pitchFamily="34" charset="0"/>
              </a:rPr>
              <a:t>nd</a:t>
            </a:r>
            <a:r>
              <a:rPr lang="en-US" sz="1400" dirty="0">
                <a:latin typeface="Arial" panose="020B0604020202020204" pitchFamily="34" charset="0"/>
                <a:cs typeface="Arial" panose="020B0604020202020204" pitchFamily="34" charset="0"/>
              </a:rPr>
              <a:t> Quarter Report)</a:t>
            </a:r>
          </a:p>
        </p:txBody>
      </p:sp>
      <p:sp>
        <p:nvSpPr>
          <p:cNvPr id="4" name="Slide Number Placeholder 3"/>
          <p:cNvSpPr>
            <a:spLocks noGrp="1"/>
          </p:cNvSpPr>
          <p:nvPr>
            <p:ph type="sldNum" sz="quarter" idx="12"/>
          </p:nvPr>
        </p:nvSpPr>
        <p:spPr/>
        <p:txBody>
          <a:bodyPr/>
          <a:lstStyle/>
          <a:p>
            <a:fld id="{A7F8E3F6-DE14-48B2-B2BC-6FABA9630FB8}" type="slidenum">
              <a:rPr lang="en-US" smtClean="0"/>
              <a:t>12</a:t>
            </a:fld>
            <a:endParaRPr lang="en-US" dirty="0"/>
          </a:p>
        </p:txBody>
      </p:sp>
    </p:spTree>
    <p:extLst>
      <p:ext uri="{BB962C8B-B14F-4D97-AF65-F5344CB8AC3E}">
        <p14:creationId xmlns:p14="http://schemas.microsoft.com/office/powerpoint/2010/main" val="1802287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 Job Exploration Counseling</a:t>
            </a:r>
          </a:p>
        </p:txBody>
      </p:sp>
      <p:graphicFrame>
        <p:nvGraphicFramePr>
          <p:cNvPr id="5" name="Content Placeholder 4" descr="Table: Pre-ETS job exploration counseling - service outlined on participants IPE, dated Oct. 15, 2019."/>
          <p:cNvGraphicFramePr>
            <a:graphicFrameLocks noGrp="1"/>
          </p:cNvGraphicFramePr>
          <p:nvPr>
            <p:ph idx="1"/>
            <p:extLst>
              <p:ext uri="{D42A27DB-BD31-4B8C-83A1-F6EECF244321}">
                <p14:modId xmlns:p14="http://schemas.microsoft.com/office/powerpoint/2010/main" val="1179420415"/>
              </p:ext>
            </p:extLst>
          </p:nvPr>
        </p:nvGraphicFramePr>
        <p:xfrm>
          <a:off x="245097" y="1584993"/>
          <a:ext cx="11592723" cy="3441237"/>
        </p:xfrm>
        <a:graphic>
          <a:graphicData uri="http://schemas.openxmlformats.org/drawingml/2006/table">
            <a:tbl>
              <a:tblPr firstRow="1" bandRow="1">
                <a:tableStyleId>{F5AB1C69-6EDB-4FF4-983F-18BD219EF322}</a:tableStyleId>
              </a:tblPr>
              <a:tblGrid>
                <a:gridCol w="854498">
                  <a:extLst>
                    <a:ext uri="{9D8B030D-6E8A-4147-A177-3AD203B41FA5}">
                      <a16:colId xmlns:a16="http://schemas.microsoft.com/office/drawing/2014/main" val="3821878134"/>
                    </a:ext>
                  </a:extLst>
                </a:gridCol>
                <a:gridCol w="1115704">
                  <a:extLst>
                    <a:ext uri="{9D8B030D-6E8A-4147-A177-3AD203B41FA5}">
                      <a16:colId xmlns:a16="http://schemas.microsoft.com/office/drawing/2014/main" val="3163011715"/>
                    </a:ext>
                  </a:extLst>
                </a:gridCol>
                <a:gridCol w="556778">
                  <a:extLst>
                    <a:ext uri="{9D8B030D-6E8A-4147-A177-3AD203B41FA5}">
                      <a16:colId xmlns:a16="http://schemas.microsoft.com/office/drawing/2014/main" val="1487718980"/>
                    </a:ext>
                  </a:extLst>
                </a:gridCol>
                <a:gridCol w="815067">
                  <a:extLst>
                    <a:ext uri="{9D8B030D-6E8A-4147-A177-3AD203B41FA5}">
                      <a16:colId xmlns:a16="http://schemas.microsoft.com/office/drawing/2014/main" val="427920542"/>
                    </a:ext>
                  </a:extLst>
                </a:gridCol>
                <a:gridCol w="817588">
                  <a:extLst>
                    <a:ext uri="{9D8B030D-6E8A-4147-A177-3AD203B41FA5}">
                      <a16:colId xmlns:a16="http://schemas.microsoft.com/office/drawing/2014/main" val="1666193071"/>
                    </a:ext>
                  </a:extLst>
                </a:gridCol>
                <a:gridCol w="838600">
                  <a:extLst>
                    <a:ext uri="{9D8B030D-6E8A-4147-A177-3AD203B41FA5}">
                      <a16:colId xmlns:a16="http://schemas.microsoft.com/office/drawing/2014/main" val="1411956043"/>
                    </a:ext>
                  </a:extLst>
                </a:gridCol>
                <a:gridCol w="1079409">
                  <a:extLst>
                    <a:ext uri="{9D8B030D-6E8A-4147-A177-3AD203B41FA5}">
                      <a16:colId xmlns:a16="http://schemas.microsoft.com/office/drawing/2014/main" val="125506696"/>
                    </a:ext>
                  </a:extLst>
                </a:gridCol>
                <a:gridCol w="1025913">
                  <a:extLst>
                    <a:ext uri="{9D8B030D-6E8A-4147-A177-3AD203B41FA5}">
                      <a16:colId xmlns:a16="http://schemas.microsoft.com/office/drawing/2014/main" val="423079317"/>
                    </a:ext>
                  </a:extLst>
                </a:gridCol>
                <a:gridCol w="1081668">
                  <a:extLst>
                    <a:ext uri="{9D8B030D-6E8A-4147-A177-3AD203B41FA5}">
                      <a16:colId xmlns:a16="http://schemas.microsoft.com/office/drawing/2014/main" val="3310300203"/>
                    </a:ext>
                  </a:extLst>
                </a:gridCol>
                <a:gridCol w="2230244">
                  <a:extLst>
                    <a:ext uri="{9D8B030D-6E8A-4147-A177-3AD203B41FA5}">
                      <a16:colId xmlns:a16="http://schemas.microsoft.com/office/drawing/2014/main" val="1006620982"/>
                    </a:ext>
                  </a:extLst>
                </a:gridCol>
                <a:gridCol w="1177254">
                  <a:extLst>
                    <a:ext uri="{9D8B030D-6E8A-4147-A177-3AD203B41FA5}">
                      <a16:colId xmlns:a16="http://schemas.microsoft.com/office/drawing/2014/main" val="2664441665"/>
                    </a:ext>
                  </a:extLst>
                </a:gridCol>
              </a:tblGrid>
              <a:tr h="828072">
                <a:tc>
                  <a:txBody>
                    <a:bodyPr/>
                    <a:lstStyle/>
                    <a:p>
                      <a:pPr algn="ctr"/>
                      <a:r>
                        <a:rPr lang="en-US" sz="1200" dirty="0">
                          <a:latin typeface="Arial" panose="020B0604020202020204" pitchFamily="34" charset="0"/>
                          <a:cs typeface="Arial" panose="020B0604020202020204" pitchFamily="34" charset="0"/>
                        </a:rPr>
                        <a:t>Element Number</a:t>
                      </a:r>
                    </a:p>
                  </a:txBody>
                  <a:tcPr/>
                </a:tc>
                <a:tc>
                  <a:txBody>
                    <a:bodyPr/>
                    <a:lstStyle/>
                    <a:p>
                      <a:pPr algn="ctr"/>
                      <a:r>
                        <a:rPr lang="en-US" sz="1200" dirty="0">
                          <a:latin typeface="Arial" panose="020B0604020202020204" pitchFamily="34" charset="0"/>
                          <a:cs typeface="Arial" panose="020B0604020202020204" pitchFamily="34" charset="0"/>
                        </a:rPr>
                        <a:t>Element Name</a:t>
                      </a:r>
                    </a:p>
                  </a:txBody>
                  <a:tcPr/>
                </a:tc>
                <a:tc>
                  <a:txBody>
                    <a:bodyPr/>
                    <a:lstStyle/>
                    <a:p>
                      <a:pPr algn="ctr"/>
                      <a:r>
                        <a:rPr lang="en-US" sz="1200" dirty="0">
                          <a:latin typeface="Arial" panose="020B0604020202020204" pitchFamily="34" charset="0"/>
                          <a:cs typeface="Arial" panose="020B0604020202020204" pitchFamily="34" charset="0"/>
                        </a:rPr>
                        <a:t>Data Type</a:t>
                      </a:r>
                    </a:p>
                  </a:txBody>
                  <a:tcPr/>
                </a:tc>
                <a:tc>
                  <a:txBody>
                    <a:bodyPr/>
                    <a:lstStyle/>
                    <a:p>
                      <a:pPr algn="ctr"/>
                      <a:r>
                        <a:rPr lang="en-US" sz="1200" dirty="0">
                          <a:latin typeface="Arial" panose="020B0604020202020204" pitchFamily="34" charset="0"/>
                          <a:cs typeface="Arial" panose="020B0604020202020204" pitchFamily="34" charset="0"/>
                        </a:rPr>
                        <a:t>Multiple Values Allowed</a:t>
                      </a:r>
                    </a:p>
                  </a:txBody>
                  <a:tcPr/>
                </a:tc>
                <a:tc>
                  <a:txBody>
                    <a:bodyPr/>
                    <a:lstStyle/>
                    <a:p>
                      <a:pPr algn="ctr"/>
                      <a:r>
                        <a:rPr lang="en-US" sz="1200" dirty="0">
                          <a:latin typeface="Arial" panose="020B0604020202020204" pitchFamily="34" charset="0"/>
                          <a:cs typeface="Arial" panose="020B0604020202020204" pitchFamily="34" charset="0"/>
                        </a:rPr>
                        <a:t>Change (from</a:t>
                      </a:r>
                      <a:r>
                        <a:rPr lang="en-US" sz="1200" baseline="0" dirty="0">
                          <a:latin typeface="Arial" panose="020B0604020202020204" pitchFamily="34" charset="0"/>
                          <a:cs typeface="Arial" panose="020B0604020202020204" pitchFamily="34" charset="0"/>
                        </a:rPr>
                        <a:t> PD1604)</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PIRL Element</a:t>
                      </a:r>
                    </a:p>
                  </a:txBody>
                  <a:tcPr/>
                </a:tc>
                <a:tc>
                  <a:txBody>
                    <a:bodyPr/>
                    <a:lstStyle/>
                    <a:p>
                      <a:pPr algn="ctr"/>
                      <a:r>
                        <a:rPr lang="en-US" sz="1200" dirty="0">
                          <a:latin typeface="Arial" panose="020B0604020202020204" pitchFamily="34" charset="0"/>
                          <a:cs typeface="Arial" panose="020B0604020202020204" pitchFamily="34" charset="0"/>
                        </a:rPr>
                        <a:t>Report at</a:t>
                      </a:r>
                    </a:p>
                  </a:txBody>
                  <a:tcPr/>
                </a:tc>
                <a:tc>
                  <a:txBody>
                    <a:bodyPr/>
                    <a:lstStyle/>
                    <a:p>
                      <a:pPr algn="ctr"/>
                      <a:r>
                        <a:rPr lang="en-US" sz="1200" dirty="0">
                          <a:latin typeface="Arial" panose="020B0604020202020204" pitchFamily="34" charset="0"/>
                          <a:cs typeface="Arial" panose="020B0604020202020204" pitchFamily="34" charset="0"/>
                        </a:rPr>
                        <a:t>Report</a:t>
                      </a:r>
                    </a:p>
                  </a:txBody>
                  <a:tcPr/>
                </a:tc>
                <a:tc>
                  <a:txBody>
                    <a:bodyPr/>
                    <a:lstStyle/>
                    <a:p>
                      <a:pPr algn="ctr"/>
                      <a:r>
                        <a:rPr lang="en-US" sz="1200" dirty="0">
                          <a:latin typeface="Arial" panose="020B0604020202020204" pitchFamily="34" charset="0"/>
                          <a:cs typeface="Arial" panose="020B0604020202020204" pitchFamily="34" charset="0"/>
                        </a:rPr>
                        <a:t>Updateable after initial reporting (Y/N)</a:t>
                      </a:r>
                    </a:p>
                  </a:txBody>
                  <a:tcPr/>
                </a:tc>
                <a:tc>
                  <a:txBody>
                    <a:bodyPr/>
                    <a:lstStyle/>
                    <a:p>
                      <a:pPr algn="ctr"/>
                      <a:r>
                        <a:rPr lang="en-US" sz="1200" dirty="0">
                          <a:latin typeface="Arial" panose="020B0604020202020204" pitchFamily="34" charset="0"/>
                          <a:cs typeface="Arial" panose="020B0604020202020204" pitchFamily="34" charset="0"/>
                        </a:rPr>
                        <a:t>Definitions or Instructions</a:t>
                      </a:r>
                    </a:p>
                  </a:txBody>
                  <a:tcPr/>
                </a:tc>
                <a:tc>
                  <a:txBody>
                    <a:bodyPr/>
                    <a:lstStyle/>
                    <a:p>
                      <a:pPr algn="ctr"/>
                      <a:r>
                        <a:rPr lang="en-US" sz="1200" dirty="0">
                          <a:latin typeface="Arial" panose="020B0604020202020204" pitchFamily="34" charset="0"/>
                          <a:cs typeface="Arial" panose="020B0604020202020204" pitchFamily="34" charset="0"/>
                        </a:rPr>
                        <a:t>Code Values</a:t>
                      </a:r>
                    </a:p>
                  </a:txBody>
                  <a:tcPr/>
                </a:tc>
                <a:extLst>
                  <a:ext uri="{0D108BD9-81ED-4DB2-BD59-A6C34878D82A}">
                    <a16:rowId xmlns:a16="http://schemas.microsoft.com/office/drawing/2014/main" val="1172979440"/>
                  </a:ext>
                </a:extLst>
              </a:tr>
              <a:tr h="2613165">
                <a:tc>
                  <a:txBody>
                    <a:bodyPr/>
                    <a:lstStyle/>
                    <a:p>
                      <a:r>
                        <a:rPr lang="en-US" sz="1200" dirty="0">
                          <a:latin typeface="Arial" panose="020B0604020202020204" pitchFamily="34" charset="0"/>
                          <a:cs typeface="Arial" panose="020B0604020202020204" pitchFamily="34" charset="0"/>
                        </a:rPr>
                        <a:t>97</a:t>
                      </a:r>
                    </a:p>
                  </a:txBody>
                  <a:tcPr>
                    <a:solidFill>
                      <a:schemeClr val="accent3">
                        <a:lumMod val="20000"/>
                        <a:lumOff val="80000"/>
                      </a:schemeClr>
                    </a:solidFill>
                  </a:tcPr>
                </a:tc>
                <a:tc>
                  <a:txBody>
                    <a:bodyPr/>
                    <a:lstStyle/>
                    <a:p>
                      <a:r>
                        <a:rPr lang="en-US" sz="1200" b="1" kern="1200" dirty="0">
                          <a:solidFill>
                            <a:schemeClr val="dk1"/>
                          </a:solidFill>
                          <a:latin typeface="Arial" panose="020B0604020202020204" pitchFamily="34" charset="0"/>
                          <a:ea typeface="+mn-ea"/>
                          <a:cs typeface="Arial" panose="020B0604020202020204" pitchFamily="34" charset="0"/>
                        </a:rPr>
                        <a:t>Job Exploration Counseling</a:t>
                      </a:r>
                      <a:r>
                        <a:rPr lang="en-US" sz="1200" kern="1200" dirty="0">
                          <a:solidFill>
                            <a:schemeClr val="dk1"/>
                          </a:solidFill>
                          <a:latin typeface="Arial" panose="020B0604020202020204" pitchFamily="34" charset="0"/>
                          <a:ea typeface="+mn-ea"/>
                          <a:cs typeface="Arial" panose="020B0604020202020204" pitchFamily="34" charset="0"/>
                        </a:rPr>
                        <a:t>, </a:t>
                      </a:r>
                    </a:p>
                    <a:p>
                      <a:endParaRPr lang="en-US" sz="1200" kern="1200" dirty="0">
                        <a:solidFill>
                          <a:schemeClr val="dk1"/>
                        </a:solidFill>
                        <a:latin typeface="Arial" panose="020B0604020202020204" pitchFamily="34" charset="0"/>
                        <a:ea typeface="+mn-ea"/>
                        <a:cs typeface="Arial" panose="020B0604020202020204" pitchFamily="34" charset="0"/>
                      </a:endParaRPr>
                    </a:p>
                    <a:p>
                      <a:r>
                        <a:rPr lang="en-US" sz="1200" dirty="0">
                          <a:latin typeface="Arial" panose="020B0604020202020204" pitchFamily="34" charset="0"/>
                          <a:cs typeface="Arial" panose="020B0604020202020204" pitchFamily="34" charset="0"/>
                        </a:rPr>
                        <a:t>Service Provided by VR Agency Staff (in house)</a:t>
                      </a:r>
                    </a:p>
                  </a:txBody>
                  <a:tcPr>
                    <a:solidFill>
                      <a:schemeClr val="accent3">
                        <a:lumMod val="20000"/>
                        <a:lumOff val="80000"/>
                      </a:schemeClr>
                    </a:solidFill>
                  </a:tcPr>
                </a:tc>
                <a:tc>
                  <a:txBody>
                    <a:bodyPr/>
                    <a:lstStyle/>
                    <a:p>
                      <a:r>
                        <a:rPr lang="en-US" sz="1200" dirty="0">
                          <a:latin typeface="Arial" panose="020B0604020202020204" pitchFamily="34" charset="0"/>
                          <a:cs typeface="Arial" panose="020B0604020202020204" pitchFamily="34" charset="0"/>
                        </a:rPr>
                        <a:t>INT 1</a:t>
                      </a:r>
                    </a:p>
                  </a:txBody>
                  <a:tcPr>
                    <a:solidFill>
                      <a:schemeClr val="accent3">
                        <a:lumMod val="20000"/>
                        <a:lumOff val="80000"/>
                      </a:schemeClr>
                    </a:solidFill>
                  </a:tcPr>
                </a:tc>
                <a:tc>
                  <a:txBody>
                    <a:bodyPr/>
                    <a:lstStyle/>
                    <a:p>
                      <a:r>
                        <a:rPr lang="en-US" sz="1200" dirty="0">
                          <a:latin typeface="Arial" panose="020B0604020202020204" pitchFamily="34" charset="0"/>
                          <a:cs typeface="Arial" panose="020B0604020202020204" pitchFamily="34" charset="0"/>
                        </a:rPr>
                        <a:t>No</a:t>
                      </a:r>
                    </a:p>
                  </a:txBody>
                  <a:tcPr>
                    <a:solidFill>
                      <a:schemeClr val="accent3">
                        <a:lumMod val="20000"/>
                        <a:lumOff val="80000"/>
                      </a:schemeClr>
                    </a:solidFill>
                  </a:tcPr>
                </a:tc>
                <a:tc>
                  <a:txBody>
                    <a:bodyPr/>
                    <a:lstStyle/>
                    <a:p>
                      <a:r>
                        <a:rPr lang="en-US" sz="1200" dirty="0">
                          <a:latin typeface="Arial" panose="020B0604020202020204" pitchFamily="34" charset="0"/>
                          <a:cs typeface="Arial" panose="020B0604020202020204" pitchFamily="34" charset="0"/>
                        </a:rPr>
                        <a:t>Modified</a:t>
                      </a:r>
                      <a:r>
                        <a:rPr lang="en-US" sz="1200" baseline="0" dirty="0">
                          <a:latin typeface="Arial" panose="020B0604020202020204" pitchFamily="34" charset="0"/>
                          <a:cs typeface="Arial" panose="020B0604020202020204" pitchFamily="34" charset="0"/>
                        </a:rPr>
                        <a:t> list of choices</a:t>
                      </a:r>
                      <a:endParaRPr lang="en-US" sz="12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endParaRPr lang="en-US" sz="12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r>
                        <a:rPr lang="en-US" sz="1200" dirty="0">
                          <a:latin typeface="Arial" panose="020B0604020202020204" pitchFamily="34" charset="0"/>
                          <a:cs typeface="Arial" panose="020B0604020202020204" pitchFamily="34" charset="0"/>
                        </a:rPr>
                        <a:t>Pre-Employment</a:t>
                      </a:r>
                      <a:r>
                        <a:rPr lang="en-US" sz="1200" baseline="0" dirty="0">
                          <a:latin typeface="Arial" panose="020B0604020202020204" pitchFamily="34" charset="0"/>
                          <a:cs typeface="Arial" panose="020B0604020202020204" pitchFamily="34" charset="0"/>
                        </a:rPr>
                        <a:t> Transition </a:t>
                      </a:r>
                      <a:r>
                        <a:rPr lang="en-US" sz="1200" dirty="0">
                          <a:latin typeface="Arial" panose="020B0604020202020204" pitchFamily="34" charset="0"/>
                          <a:cs typeface="Arial" panose="020B0604020202020204" pitchFamily="34" charset="0"/>
                        </a:rPr>
                        <a:t>Services</a:t>
                      </a:r>
                      <a:r>
                        <a:rPr lang="en-US" sz="1200" baseline="0" dirty="0">
                          <a:latin typeface="Arial" panose="020B0604020202020204" pitchFamily="34" charset="0"/>
                          <a:cs typeface="Arial" panose="020B0604020202020204" pitchFamily="34" charset="0"/>
                        </a:rPr>
                        <a:t> Data Elements</a:t>
                      </a:r>
                      <a:endParaRPr lang="en-US" sz="12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r>
                        <a:rPr lang="en-US" sz="1200" dirty="0">
                          <a:latin typeface="Arial" panose="020B0604020202020204" pitchFamily="34" charset="0"/>
                          <a:cs typeface="Arial" panose="020B0604020202020204" pitchFamily="34" charset="0"/>
                        </a:rPr>
                        <a:t>Upon Occurrence</a:t>
                      </a:r>
                    </a:p>
                  </a:txBody>
                  <a:tcPr>
                    <a:solidFill>
                      <a:schemeClr val="accent3">
                        <a:lumMod val="20000"/>
                        <a:lumOff val="80000"/>
                      </a:schemeClr>
                    </a:solidFill>
                  </a:tcPr>
                </a:tc>
                <a:tc>
                  <a:txBody>
                    <a:bodyPr/>
                    <a:lstStyle/>
                    <a:p>
                      <a:r>
                        <a:rPr lang="en-US" sz="1200" dirty="0">
                          <a:latin typeface="Arial" panose="020B0604020202020204" pitchFamily="34" charset="0"/>
                          <a:cs typeface="Arial" panose="020B0604020202020204" pitchFamily="34" charset="0"/>
                        </a:rPr>
                        <a:t>Yes</a:t>
                      </a:r>
                    </a:p>
                  </a:txBody>
                  <a:tcP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panose="020B0604020202020204" pitchFamily="34" charset="0"/>
                          <a:ea typeface="+mn-ea"/>
                          <a:cs typeface="Arial" panose="020B0604020202020204" pitchFamily="34" charset="0"/>
                        </a:rPr>
                        <a:t>Report at the time the service is provided.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panose="020B0604020202020204" pitchFamily="34" charset="0"/>
                          <a:ea typeface="+mn-ea"/>
                          <a:cs typeface="Arial" panose="020B0604020202020204" pitchFamily="34" charset="0"/>
                        </a:rPr>
                        <a:t>Leave blank if service was not provided by VR agency staff. 	</a:t>
                      </a:r>
                    </a:p>
                    <a:p>
                      <a:endParaRPr lang="en-US" sz="1200" kern="1200" dirty="0">
                        <a:solidFill>
                          <a:schemeClr val="dk1"/>
                        </a:solidFill>
                        <a:latin typeface="Arial" panose="020B0604020202020204" pitchFamily="34" charset="0"/>
                        <a:ea typeface="+mn-ea"/>
                        <a:cs typeface="Arial" panose="020B0604020202020204" pitchFamily="34" charset="0"/>
                      </a:endParaRPr>
                    </a:p>
                  </a:txBody>
                  <a:tcPr>
                    <a:solidFill>
                      <a:schemeClr val="accent3">
                        <a:lumMod val="20000"/>
                        <a:lumOff val="80000"/>
                      </a:schemeClr>
                    </a:solidFill>
                  </a:tcPr>
                </a:tc>
                <a:tc>
                  <a:txBody>
                    <a:bodyPr/>
                    <a:lstStyle/>
                    <a:p>
                      <a:r>
                        <a:rPr lang="en-US" sz="1200" dirty="0">
                          <a:latin typeface="Arial" panose="020B0604020202020204" pitchFamily="34" charset="0"/>
                          <a:cs typeface="Arial" panose="020B0604020202020204" pitchFamily="34" charset="0"/>
                        </a:rPr>
                        <a:t>1 = Service was provided in whole or part by VR agency staff</a:t>
                      </a:r>
                    </a:p>
                  </a:txBody>
                  <a:tcPr>
                    <a:solidFill>
                      <a:schemeClr val="accent3">
                        <a:lumMod val="20000"/>
                        <a:lumOff val="80000"/>
                      </a:schemeClr>
                    </a:solidFill>
                  </a:tcPr>
                </a:tc>
                <a:extLst>
                  <a:ext uri="{0D108BD9-81ED-4DB2-BD59-A6C34878D82A}">
                    <a16:rowId xmlns:a16="http://schemas.microsoft.com/office/drawing/2014/main" val="3050388516"/>
                  </a:ext>
                </a:extLst>
              </a:tr>
            </a:tbl>
          </a:graphicData>
        </a:graphic>
      </p:graphicFrame>
      <p:sp>
        <p:nvSpPr>
          <p:cNvPr id="14" name="TextBox 13"/>
          <p:cNvSpPr txBox="1"/>
          <p:nvPr/>
        </p:nvSpPr>
        <p:spPr>
          <a:xfrm>
            <a:off x="1295400" y="5058446"/>
            <a:ext cx="10645985" cy="144655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Pre-ETS Job Exploration Counseling – Service outlined on participants IPE, dated October 15, 2019</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Service was not provided until January 12, 2020</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VR Counselor documents at the time of service in the case management system</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DE 97 – Left blank during Program Year 2019 2</a:t>
            </a:r>
            <a:r>
              <a:rPr lang="en-US" sz="1400" baseline="30000" dirty="0">
                <a:latin typeface="Arial" panose="020B0604020202020204" pitchFamily="34" charset="0"/>
                <a:cs typeface="Arial" panose="020B0604020202020204" pitchFamily="34" charset="0"/>
              </a:rPr>
              <a:t>nd</a:t>
            </a:r>
            <a:r>
              <a:rPr lang="en-US" sz="1400" dirty="0">
                <a:latin typeface="Arial" panose="020B0604020202020204" pitchFamily="34" charset="0"/>
                <a:cs typeface="Arial" panose="020B0604020202020204" pitchFamily="34" charset="0"/>
              </a:rPr>
              <a:t> Quarter (October 1-December 31)</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DE 97 – Code Value 1 is reported during Program Year 2019 3</a:t>
            </a:r>
            <a:r>
              <a:rPr lang="en-US" sz="1400" baseline="30000" dirty="0">
                <a:latin typeface="Arial" panose="020B0604020202020204" pitchFamily="34" charset="0"/>
                <a:cs typeface="Arial" panose="020B0604020202020204" pitchFamily="34" charset="0"/>
              </a:rPr>
              <a:t>rd</a:t>
            </a:r>
            <a:r>
              <a:rPr lang="en-US" sz="1400" dirty="0">
                <a:latin typeface="Arial" panose="020B0604020202020204" pitchFamily="34" charset="0"/>
                <a:cs typeface="Arial" panose="020B0604020202020204" pitchFamily="34" charset="0"/>
              </a:rPr>
              <a:t> Quarter (January 1-March 31)</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Submitted to RSA no later than May 15, 2020 (due date for 3rd Quarter Report)</a:t>
            </a:r>
          </a:p>
        </p:txBody>
      </p:sp>
      <p:sp>
        <p:nvSpPr>
          <p:cNvPr id="13" name="Oval 12" descr="Circle around &quot;Report at the time the service is provided&quot;"/>
          <p:cNvSpPr/>
          <p:nvPr/>
        </p:nvSpPr>
        <p:spPr>
          <a:xfrm>
            <a:off x="8194922" y="2321291"/>
            <a:ext cx="2571113" cy="683014"/>
          </a:xfrm>
          <a:prstGeom prst="ellipse">
            <a:avLst/>
          </a:prstGeom>
          <a:noFill/>
          <a:ln w="24000">
            <a:solidFill>
              <a:srgbClr val="ED1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D1C24"/>
              </a:solidFill>
            </a:endParaRPr>
          </a:p>
        </p:txBody>
      </p:sp>
      <p:sp>
        <p:nvSpPr>
          <p:cNvPr id="18" name="Oval 17" descr="Circle around &quot;leave blank if service was not provided by vr agency staff&quot;"/>
          <p:cNvSpPr/>
          <p:nvPr/>
        </p:nvSpPr>
        <p:spPr>
          <a:xfrm>
            <a:off x="8210306" y="3025913"/>
            <a:ext cx="2555729" cy="683764"/>
          </a:xfrm>
          <a:prstGeom prst="ellipse">
            <a:avLst/>
          </a:prstGeom>
          <a:noFill/>
          <a:ln w="24000">
            <a:solidFill>
              <a:srgbClr val="316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165BB"/>
              </a:solidFill>
            </a:endParaRPr>
          </a:p>
        </p:txBody>
      </p:sp>
      <p:sp>
        <p:nvSpPr>
          <p:cNvPr id="4" name="Slide Number Placeholder 3"/>
          <p:cNvSpPr>
            <a:spLocks noGrp="1"/>
          </p:cNvSpPr>
          <p:nvPr>
            <p:ph type="sldNum" sz="quarter" idx="12"/>
          </p:nvPr>
        </p:nvSpPr>
        <p:spPr/>
        <p:txBody>
          <a:bodyPr/>
          <a:lstStyle/>
          <a:p>
            <a:fld id="{A7F8E3F6-DE14-48B2-B2BC-6FABA9630FB8}" type="slidenum">
              <a:rPr lang="en-US" smtClean="0"/>
              <a:t>13</a:t>
            </a:fld>
            <a:endParaRPr lang="en-US" dirty="0"/>
          </a:p>
        </p:txBody>
      </p:sp>
    </p:spTree>
    <p:extLst>
      <p:ext uri="{BB962C8B-B14F-4D97-AF65-F5344CB8AC3E}">
        <p14:creationId xmlns:p14="http://schemas.microsoft.com/office/powerpoint/2010/main" val="114309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Costs Associated with Services Provided by </a:t>
            </a:r>
            <a:br>
              <a:rPr lang="en-US" dirty="0"/>
            </a:br>
            <a:r>
              <a:rPr lang="en-US" dirty="0"/>
              <a:t>VR Agency Staff</a:t>
            </a:r>
          </a:p>
        </p:txBody>
      </p:sp>
      <p:sp>
        <p:nvSpPr>
          <p:cNvPr id="3" name="Content Placeholder 2"/>
          <p:cNvSpPr>
            <a:spLocks noGrp="1"/>
          </p:cNvSpPr>
          <p:nvPr>
            <p:ph idx="1"/>
          </p:nvPr>
        </p:nvSpPr>
        <p:spPr/>
        <p:txBody>
          <a:bodyPr>
            <a:noAutofit/>
          </a:bodyPr>
          <a:lstStyle/>
          <a:p>
            <a:pPr>
              <a:lnSpc>
                <a:spcPct val="100000"/>
              </a:lnSpc>
            </a:pPr>
            <a:r>
              <a:rPr lang="en-US" dirty="0"/>
              <a:t>When VR services are provided by VR Agency Staff (in house), how does the State VR agency report these costs?</a:t>
            </a:r>
          </a:p>
          <a:p>
            <a:pPr lvl="1">
              <a:lnSpc>
                <a:spcPct val="100000"/>
              </a:lnSpc>
              <a:buFont typeface="Courier New" panose="02070309020205020404" pitchFamily="49" charset="0"/>
              <a:buChar char="o"/>
            </a:pPr>
            <a:r>
              <a:rPr lang="en-US" dirty="0"/>
              <a:t>These costs are not reported in the RSA-911 for services provided by VR Agency Staff (in house</a:t>
            </a:r>
            <a:r>
              <a:rPr lang="en-US" dirty="0" smtClean="0"/>
              <a:t>).</a:t>
            </a:r>
            <a:endParaRPr lang="en-US" dirty="0"/>
          </a:p>
          <a:p>
            <a:pPr lvl="1">
              <a:lnSpc>
                <a:spcPct val="100000"/>
              </a:lnSpc>
              <a:buFont typeface="Courier New" panose="02070309020205020404" pitchFamily="49" charset="0"/>
              <a:buChar char="o"/>
            </a:pPr>
            <a:r>
              <a:rPr lang="en-US" dirty="0"/>
              <a:t>These costs are reported in the Annual Vocational Rehabilitation Program/Cost Report (RSA -2</a:t>
            </a:r>
            <a:r>
              <a:rPr lang="en-US" dirty="0" smtClean="0"/>
              <a:t>).</a:t>
            </a:r>
            <a:endParaRPr lang="en-US" dirty="0"/>
          </a:p>
          <a:p>
            <a:pPr>
              <a:lnSpc>
                <a:spcPct val="100000"/>
              </a:lnSpc>
            </a:pPr>
            <a:r>
              <a:rPr lang="en-US" dirty="0"/>
              <a:t>Examples #1: VR Counseling and Guidance and #2: Job Exploration Counseling were provided </a:t>
            </a:r>
            <a:r>
              <a:rPr lang="en-US" u="sng" dirty="0"/>
              <a:t>in house </a:t>
            </a:r>
            <a:r>
              <a:rPr lang="en-US" dirty="0"/>
              <a:t>by State VR Agency staff; therefore, Data Elements associated with purchased service, funds expended, and comparable benefits (where applicable) </a:t>
            </a:r>
            <a:r>
              <a:rPr lang="en-US" dirty="0" smtClean="0"/>
              <a:t>should </a:t>
            </a:r>
            <a:r>
              <a:rPr lang="en-US" dirty="0"/>
              <a:t>be left blank.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A7F8E3F6-DE14-48B2-B2BC-6FABA9630FB8}" type="slidenum">
              <a:rPr lang="en-US" smtClean="0"/>
              <a:t>14</a:t>
            </a:fld>
            <a:endParaRPr lang="en-US" dirty="0"/>
          </a:p>
        </p:txBody>
      </p:sp>
    </p:spTree>
    <p:extLst>
      <p:ext uri="{BB962C8B-B14F-4D97-AF65-F5344CB8AC3E}">
        <p14:creationId xmlns:p14="http://schemas.microsoft.com/office/powerpoint/2010/main" val="118524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Expenditures for VR Services</a:t>
            </a:r>
          </a:p>
        </p:txBody>
      </p:sp>
      <p:sp>
        <p:nvSpPr>
          <p:cNvPr id="3" name="Content Placeholder 2"/>
          <p:cNvSpPr>
            <a:spLocks noGrp="1"/>
          </p:cNvSpPr>
          <p:nvPr>
            <p:ph idx="1"/>
          </p:nvPr>
        </p:nvSpPr>
        <p:spPr>
          <a:xfrm>
            <a:off x="1295400" y="1828800"/>
            <a:ext cx="9711690" cy="4343400"/>
          </a:xfrm>
        </p:spPr>
        <p:txBody>
          <a:bodyPr>
            <a:noAutofit/>
          </a:bodyPr>
          <a:lstStyle/>
          <a:p>
            <a:pPr>
              <a:lnSpc>
                <a:spcPct val="110000"/>
              </a:lnSpc>
            </a:pPr>
            <a:r>
              <a:rPr lang="en-US" sz="2200" dirty="0"/>
              <a:t>State VR agencies must report the actual cost of the purchased VR service on the RSA-911, not the amount of the obligation or authorization.</a:t>
            </a:r>
          </a:p>
          <a:p>
            <a:pPr>
              <a:lnSpc>
                <a:spcPct val="110000"/>
              </a:lnSpc>
            </a:pPr>
            <a:r>
              <a:rPr lang="en-US" sz="2200" dirty="0"/>
              <a:t>When reporting VR service expenditures, there must be an associated open service (code 1) with the provider type listed in the current or prior RSA-911 data submission for the individual. </a:t>
            </a:r>
          </a:p>
          <a:p>
            <a:pPr>
              <a:lnSpc>
                <a:spcPct val="110000"/>
              </a:lnSpc>
            </a:pPr>
            <a:r>
              <a:rPr lang="en-US" sz="2200" dirty="0"/>
              <a:t>State VR agencies must not report service expenditures prior to the service being identified as provided (code 1) and the provider type being reported. </a:t>
            </a:r>
          </a:p>
          <a:p>
            <a:pPr>
              <a:lnSpc>
                <a:spcPct val="110000"/>
              </a:lnSpc>
            </a:pPr>
            <a:r>
              <a:rPr lang="en-US" sz="2200" dirty="0"/>
              <a:t>However, State VR agencies may report expenditure data after the service is no longer being provided – when the VR service is actually paid. </a:t>
            </a:r>
          </a:p>
        </p:txBody>
      </p:sp>
      <p:sp>
        <p:nvSpPr>
          <p:cNvPr id="4" name="Slide Number Placeholder 3"/>
          <p:cNvSpPr>
            <a:spLocks noGrp="1"/>
          </p:cNvSpPr>
          <p:nvPr>
            <p:ph type="sldNum" sz="quarter" idx="12"/>
          </p:nvPr>
        </p:nvSpPr>
        <p:spPr/>
        <p:txBody>
          <a:bodyPr/>
          <a:lstStyle/>
          <a:p>
            <a:fld id="{A7F8E3F6-DE14-48B2-B2BC-6FABA9630FB8}" type="slidenum">
              <a:rPr lang="en-US" smtClean="0"/>
              <a:pPr/>
              <a:t>15</a:t>
            </a:fld>
            <a:endParaRPr lang="en-US" dirty="0"/>
          </a:p>
        </p:txBody>
      </p:sp>
    </p:spTree>
    <p:extLst>
      <p:ext uri="{BB962C8B-B14F-4D97-AF65-F5344CB8AC3E}">
        <p14:creationId xmlns:p14="http://schemas.microsoft.com/office/powerpoint/2010/main" val="1932426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Controls</a:t>
            </a:r>
          </a:p>
        </p:txBody>
      </p:sp>
      <p:sp>
        <p:nvSpPr>
          <p:cNvPr id="3" name="Content Placeholder 2"/>
          <p:cNvSpPr>
            <a:spLocks noGrp="1"/>
          </p:cNvSpPr>
          <p:nvPr>
            <p:ph idx="1"/>
          </p:nvPr>
        </p:nvSpPr>
        <p:spPr>
          <a:xfrm>
            <a:off x="1295400" y="1828800"/>
            <a:ext cx="9848850" cy="4343400"/>
          </a:xfrm>
        </p:spPr>
        <p:txBody>
          <a:bodyPr>
            <a:noAutofit/>
          </a:bodyPr>
          <a:lstStyle/>
          <a:p>
            <a:pPr>
              <a:lnSpc>
                <a:spcPct val="100000"/>
              </a:lnSpc>
            </a:pPr>
            <a:r>
              <a:rPr lang="en-US" sz="2000" dirty="0"/>
              <a:t>Internal controls must ensure that State VR agencies do not report expenditures on the RSA-911 without also reporting the associated purchased service. For example:</a:t>
            </a:r>
          </a:p>
          <a:p>
            <a:pPr marL="628650" lvl="1" indent="-309563">
              <a:lnSpc>
                <a:spcPct val="100000"/>
              </a:lnSpc>
              <a:buFont typeface="Courier New" panose="02070309020205020404" pitchFamily="49" charset="0"/>
              <a:buChar char="o"/>
            </a:pPr>
            <a:r>
              <a:rPr lang="en-US" sz="1800" dirty="0"/>
              <a:t>State VR agencies cannot report $1,000 in </a:t>
            </a:r>
            <a:r>
              <a:rPr lang="en-US" sz="1800" i="1" dirty="0"/>
              <a:t>DE 332: Interpreter Services, Amount of VR Funds Expended for Service </a:t>
            </a:r>
            <a:r>
              <a:rPr lang="en-US" sz="1800" dirty="0"/>
              <a:t>in Quarter 2 without having reporting code value 1 in </a:t>
            </a:r>
            <a:r>
              <a:rPr lang="en-US" sz="1800" i="1" dirty="0"/>
              <a:t>DE 330: Interpreter Services, Service Provided by VR Agency Purchase</a:t>
            </a:r>
            <a:r>
              <a:rPr lang="en-US" sz="1800" b="1" dirty="0"/>
              <a:t> </a:t>
            </a:r>
            <a:r>
              <a:rPr lang="en-US" sz="1800" dirty="0"/>
              <a:t>and </a:t>
            </a:r>
            <a:r>
              <a:rPr lang="en-US" sz="1800" i="1" dirty="0"/>
              <a:t>DE 331: Interpreter Services, Purchased Service Provider </a:t>
            </a:r>
            <a:r>
              <a:rPr lang="en-US" sz="1800" dirty="0"/>
              <a:t>in Quarter 1 or 2</a:t>
            </a:r>
            <a:r>
              <a:rPr lang="en-US" sz="1800" i="1" dirty="0"/>
              <a:t>.</a:t>
            </a:r>
          </a:p>
          <a:p>
            <a:pPr>
              <a:lnSpc>
                <a:spcPct val="100000"/>
              </a:lnSpc>
            </a:pPr>
            <a:r>
              <a:rPr lang="en-US" sz="2000" dirty="0"/>
              <a:t>State VR agencies must report service expenditures on the RSA-911 in a manner that complies with period of performance and liquidation requirements of 2 C.F.R. part 200 and 34 C.F.R. part 76. In addition to the Federal requirements, State VR agencies are also subject to their State and agency liquidation and timely payment of invoice requirements.</a:t>
            </a:r>
          </a:p>
          <a:p>
            <a:pPr>
              <a:lnSpc>
                <a:spcPct val="100000"/>
              </a:lnSpc>
            </a:pPr>
            <a:r>
              <a:rPr lang="en-US" sz="2000" dirty="0"/>
              <a:t>State VR agency’s internal controls should protect against overpayments and minimize instances where refunds may occur.  </a:t>
            </a:r>
          </a:p>
        </p:txBody>
      </p:sp>
      <p:sp>
        <p:nvSpPr>
          <p:cNvPr id="4" name="Slide Number Placeholder 3"/>
          <p:cNvSpPr>
            <a:spLocks noGrp="1"/>
          </p:cNvSpPr>
          <p:nvPr>
            <p:ph type="sldNum" sz="quarter" idx="12"/>
          </p:nvPr>
        </p:nvSpPr>
        <p:spPr/>
        <p:txBody>
          <a:bodyPr/>
          <a:lstStyle/>
          <a:p>
            <a:fld id="{A7F8E3F6-DE14-48B2-B2BC-6FABA9630FB8}" type="slidenum">
              <a:rPr lang="en-US" smtClean="0"/>
              <a:pPr/>
              <a:t>16</a:t>
            </a:fld>
            <a:endParaRPr lang="en-US" dirty="0"/>
          </a:p>
        </p:txBody>
      </p:sp>
    </p:spTree>
    <p:extLst>
      <p:ext uri="{BB962C8B-B14F-4D97-AF65-F5344CB8AC3E}">
        <p14:creationId xmlns:p14="http://schemas.microsoft.com/office/powerpoint/2010/main" val="292242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 Job Readiness Training </a:t>
            </a:r>
            <a:r>
              <a:rPr lang="en-US" sz="2400" dirty="0"/>
              <a:t>(1/4)</a:t>
            </a:r>
            <a:endParaRPr lang="en-US" dirty="0"/>
          </a:p>
        </p:txBody>
      </p:sp>
      <p:sp>
        <p:nvSpPr>
          <p:cNvPr id="6" name="Content Placeholder 5"/>
          <p:cNvSpPr>
            <a:spLocks noGrp="1"/>
          </p:cNvSpPr>
          <p:nvPr>
            <p:ph idx="1"/>
          </p:nvPr>
        </p:nvSpPr>
        <p:spPr/>
        <p:txBody>
          <a:bodyPr>
            <a:noAutofit/>
          </a:bodyPr>
          <a:lstStyle/>
          <a:p>
            <a:pPr>
              <a:lnSpc>
                <a:spcPct val="100000"/>
              </a:lnSpc>
            </a:pPr>
            <a:r>
              <a:rPr lang="en-US" sz="2200" dirty="0"/>
              <a:t>Job Readiness Training – The VR service is outlined on the Individualized Plan for Employment (IPE) dated August 1, 2019. </a:t>
            </a:r>
          </a:p>
          <a:p>
            <a:pPr marL="685800" lvl="1" indent="-366713">
              <a:lnSpc>
                <a:spcPct val="100000"/>
              </a:lnSpc>
              <a:buFont typeface="Courier New" panose="02070309020205020404" pitchFamily="49" charset="0"/>
              <a:buChar char="o"/>
            </a:pPr>
            <a:r>
              <a:rPr lang="en-US" dirty="0"/>
              <a:t>The State VR agency decided to purchase this VR service from a Community Rehabilitation Program (CRP) </a:t>
            </a:r>
            <a:r>
              <a:rPr lang="en-US" dirty="0" smtClean="0"/>
              <a:t>-- </a:t>
            </a:r>
            <a:r>
              <a:rPr lang="en-US" dirty="0"/>
              <a:t>the vendor. </a:t>
            </a:r>
          </a:p>
          <a:p>
            <a:pPr marL="685800" lvl="1" indent="-366713">
              <a:lnSpc>
                <a:spcPct val="100000"/>
              </a:lnSpc>
              <a:buFont typeface="Courier New" panose="02070309020205020404" pitchFamily="49" charset="0"/>
              <a:buChar char="o"/>
            </a:pPr>
            <a:r>
              <a:rPr lang="en-US" dirty="0"/>
              <a:t>The State VR agency authorized the VR service on August 1, 2019, at time of IPE development.</a:t>
            </a:r>
          </a:p>
          <a:p>
            <a:pPr marL="685800" lvl="1" indent="-366713">
              <a:lnSpc>
                <a:spcPct val="100000"/>
              </a:lnSpc>
              <a:buFont typeface="Courier New" panose="02070309020205020404" pitchFamily="49" charset="0"/>
              <a:buChar char="o"/>
            </a:pPr>
            <a:r>
              <a:rPr lang="en-US" dirty="0"/>
              <a:t>The CRP provides begins providing the VR service on October 2, 2019.</a:t>
            </a:r>
          </a:p>
          <a:p>
            <a:pPr marL="685800" lvl="1" indent="-366713">
              <a:lnSpc>
                <a:spcPct val="100000"/>
              </a:lnSpc>
              <a:buFont typeface="Courier New" panose="02070309020205020404" pitchFamily="49" charset="0"/>
              <a:buChar char="o"/>
            </a:pPr>
            <a:r>
              <a:rPr lang="en-US" dirty="0"/>
              <a:t>The CRP mails the invoice for the Job Readiness Training to the State VR Agency on March 13, </a:t>
            </a:r>
            <a:r>
              <a:rPr lang="en-US" dirty="0" smtClean="0"/>
              <a:t>2020, </a:t>
            </a:r>
            <a:r>
              <a:rPr lang="en-US" dirty="0"/>
              <a:t>and the State VR agency pays the bill on March 15, 2020 (funds expended).</a:t>
            </a:r>
          </a:p>
          <a:p>
            <a:pPr>
              <a:lnSpc>
                <a:spcPct val="100000"/>
              </a:lnSpc>
            </a:pPr>
            <a:r>
              <a:rPr lang="en-US" sz="2200" dirty="0"/>
              <a:t>Because the State VR agency purchased this VR service, </a:t>
            </a:r>
            <a:r>
              <a:rPr lang="en-US" sz="2200" u="sng" dirty="0"/>
              <a:t>all three purchased service Data Elements must be reported</a:t>
            </a:r>
            <a:r>
              <a:rPr lang="en-US" sz="2200" dirty="0"/>
              <a:t>. </a:t>
            </a:r>
          </a:p>
        </p:txBody>
      </p:sp>
      <p:sp>
        <p:nvSpPr>
          <p:cNvPr id="4" name="Slide Number Placeholder 3"/>
          <p:cNvSpPr>
            <a:spLocks noGrp="1"/>
          </p:cNvSpPr>
          <p:nvPr>
            <p:ph type="sldNum" sz="quarter" idx="12"/>
          </p:nvPr>
        </p:nvSpPr>
        <p:spPr/>
        <p:txBody>
          <a:bodyPr/>
          <a:lstStyle/>
          <a:p>
            <a:fld id="{A7F8E3F6-DE14-48B2-B2BC-6FABA9630FB8}" type="slidenum">
              <a:rPr lang="en-US" smtClean="0"/>
              <a:pPr/>
              <a:t>17</a:t>
            </a:fld>
            <a:endParaRPr lang="en-US" dirty="0"/>
          </a:p>
        </p:txBody>
      </p:sp>
    </p:spTree>
    <p:extLst>
      <p:ext uri="{BB962C8B-B14F-4D97-AF65-F5344CB8AC3E}">
        <p14:creationId xmlns:p14="http://schemas.microsoft.com/office/powerpoint/2010/main" val="1711010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 Job Readiness Training </a:t>
            </a:r>
            <a:r>
              <a:rPr lang="en-US" sz="2400" dirty="0"/>
              <a:t>(2/4)</a:t>
            </a:r>
          </a:p>
        </p:txBody>
      </p:sp>
      <p:graphicFrame>
        <p:nvGraphicFramePr>
          <p:cNvPr id="5" name="Content Placeholder 4" descr="Table: Job Readiness Training - service outlined on participants IPE, dated August 1, 2019."/>
          <p:cNvGraphicFramePr>
            <a:graphicFrameLocks noGrp="1"/>
          </p:cNvGraphicFramePr>
          <p:nvPr>
            <p:ph idx="1"/>
            <p:extLst>
              <p:ext uri="{D42A27DB-BD31-4B8C-83A1-F6EECF244321}">
                <p14:modId xmlns:p14="http://schemas.microsoft.com/office/powerpoint/2010/main" val="2468322394"/>
              </p:ext>
            </p:extLst>
          </p:nvPr>
        </p:nvGraphicFramePr>
        <p:xfrm>
          <a:off x="245097" y="1604043"/>
          <a:ext cx="11765928" cy="3320382"/>
        </p:xfrm>
        <a:graphic>
          <a:graphicData uri="http://schemas.openxmlformats.org/drawingml/2006/table">
            <a:tbl>
              <a:tblPr firstRow="1" bandRow="1">
                <a:tableStyleId>{7DF18680-E054-41AD-8BC1-D1AEF772440D}</a:tableStyleId>
              </a:tblPr>
              <a:tblGrid>
                <a:gridCol w="784547">
                  <a:extLst>
                    <a:ext uri="{9D8B030D-6E8A-4147-A177-3AD203B41FA5}">
                      <a16:colId xmlns:a16="http://schemas.microsoft.com/office/drawing/2014/main" val="3821878134"/>
                    </a:ext>
                  </a:extLst>
                </a:gridCol>
                <a:gridCol w="1215091">
                  <a:extLst>
                    <a:ext uri="{9D8B030D-6E8A-4147-A177-3AD203B41FA5}">
                      <a16:colId xmlns:a16="http://schemas.microsoft.com/office/drawing/2014/main" val="3163011715"/>
                    </a:ext>
                  </a:extLst>
                </a:gridCol>
                <a:gridCol w="565097">
                  <a:extLst>
                    <a:ext uri="{9D8B030D-6E8A-4147-A177-3AD203B41FA5}">
                      <a16:colId xmlns:a16="http://schemas.microsoft.com/office/drawing/2014/main" val="1487718980"/>
                    </a:ext>
                  </a:extLst>
                </a:gridCol>
                <a:gridCol w="827245">
                  <a:extLst>
                    <a:ext uri="{9D8B030D-6E8A-4147-A177-3AD203B41FA5}">
                      <a16:colId xmlns:a16="http://schemas.microsoft.com/office/drawing/2014/main" val="427920542"/>
                    </a:ext>
                  </a:extLst>
                </a:gridCol>
                <a:gridCol w="803962">
                  <a:extLst>
                    <a:ext uri="{9D8B030D-6E8A-4147-A177-3AD203B41FA5}">
                      <a16:colId xmlns:a16="http://schemas.microsoft.com/office/drawing/2014/main" val="1666193071"/>
                    </a:ext>
                  </a:extLst>
                </a:gridCol>
                <a:gridCol w="801657">
                  <a:extLst>
                    <a:ext uri="{9D8B030D-6E8A-4147-A177-3AD203B41FA5}">
                      <a16:colId xmlns:a16="http://schemas.microsoft.com/office/drawing/2014/main" val="1411956043"/>
                    </a:ext>
                  </a:extLst>
                </a:gridCol>
                <a:gridCol w="840292">
                  <a:extLst>
                    <a:ext uri="{9D8B030D-6E8A-4147-A177-3AD203B41FA5}">
                      <a16:colId xmlns:a16="http://schemas.microsoft.com/office/drawing/2014/main" val="125506696"/>
                    </a:ext>
                  </a:extLst>
                </a:gridCol>
                <a:gridCol w="994829">
                  <a:extLst>
                    <a:ext uri="{9D8B030D-6E8A-4147-A177-3AD203B41FA5}">
                      <a16:colId xmlns:a16="http://schemas.microsoft.com/office/drawing/2014/main" val="423079317"/>
                    </a:ext>
                  </a:extLst>
                </a:gridCol>
                <a:gridCol w="1052780">
                  <a:extLst>
                    <a:ext uri="{9D8B030D-6E8A-4147-A177-3AD203B41FA5}">
                      <a16:colId xmlns:a16="http://schemas.microsoft.com/office/drawing/2014/main" val="3310300203"/>
                    </a:ext>
                  </a:extLst>
                </a:gridCol>
                <a:gridCol w="2306944">
                  <a:extLst>
                    <a:ext uri="{9D8B030D-6E8A-4147-A177-3AD203B41FA5}">
                      <a16:colId xmlns:a16="http://schemas.microsoft.com/office/drawing/2014/main" val="1006620982"/>
                    </a:ext>
                  </a:extLst>
                </a:gridCol>
                <a:gridCol w="1573484">
                  <a:extLst>
                    <a:ext uri="{9D8B030D-6E8A-4147-A177-3AD203B41FA5}">
                      <a16:colId xmlns:a16="http://schemas.microsoft.com/office/drawing/2014/main" val="2664441665"/>
                    </a:ext>
                  </a:extLst>
                </a:gridCol>
              </a:tblGrid>
              <a:tr h="729214">
                <a:tc>
                  <a:txBody>
                    <a:bodyPr/>
                    <a:lstStyle/>
                    <a:p>
                      <a:pPr algn="ctr"/>
                      <a:r>
                        <a:rPr lang="en-US" sz="1200" dirty="0">
                          <a:latin typeface="Arial" panose="020B0604020202020204" pitchFamily="34" charset="0"/>
                          <a:cs typeface="Arial" panose="020B0604020202020204" pitchFamily="34" charset="0"/>
                        </a:rPr>
                        <a:t>Element Number</a:t>
                      </a:r>
                    </a:p>
                  </a:txBody>
                  <a:tcPr/>
                </a:tc>
                <a:tc>
                  <a:txBody>
                    <a:bodyPr/>
                    <a:lstStyle/>
                    <a:p>
                      <a:pPr algn="ctr"/>
                      <a:r>
                        <a:rPr lang="en-US" sz="1200" dirty="0">
                          <a:latin typeface="Arial" panose="020B0604020202020204" pitchFamily="34" charset="0"/>
                          <a:cs typeface="Arial" panose="020B0604020202020204" pitchFamily="34" charset="0"/>
                        </a:rPr>
                        <a:t>Element Name</a:t>
                      </a:r>
                    </a:p>
                  </a:txBody>
                  <a:tcPr/>
                </a:tc>
                <a:tc>
                  <a:txBody>
                    <a:bodyPr/>
                    <a:lstStyle/>
                    <a:p>
                      <a:pPr algn="ctr"/>
                      <a:r>
                        <a:rPr lang="en-US" sz="1200" dirty="0">
                          <a:latin typeface="Arial" panose="020B0604020202020204" pitchFamily="34" charset="0"/>
                          <a:cs typeface="Arial" panose="020B0604020202020204" pitchFamily="34" charset="0"/>
                        </a:rPr>
                        <a:t>Data Type</a:t>
                      </a:r>
                    </a:p>
                  </a:txBody>
                  <a:tcPr/>
                </a:tc>
                <a:tc>
                  <a:txBody>
                    <a:bodyPr/>
                    <a:lstStyle/>
                    <a:p>
                      <a:pPr algn="ctr"/>
                      <a:r>
                        <a:rPr lang="en-US" sz="1200" dirty="0">
                          <a:latin typeface="Arial" panose="020B0604020202020204" pitchFamily="34" charset="0"/>
                          <a:cs typeface="Arial" panose="020B0604020202020204" pitchFamily="34" charset="0"/>
                        </a:rPr>
                        <a:t>Multiple Values Allowed</a:t>
                      </a:r>
                    </a:p>
                  </a:txBody>
                  <a:tcPr/>
                </a:tc>
                <a:tc>
                  <a:txBody>
                    <a:bodyPr/>
                    <a:lstStyle/>
                    <a:p>
                      <a:pPr algn="ctr"/>
                      <a:r>
                        <a:rPr lang="en-US" sz="1200" dirty="0">
                          <a:latin typeface="Arial" panose="020B0604020202020204" pitchFamily="34" charset="0"/>
                          <a:cs typeface="Arial" panose="020B0604020202020204" pitchFamily="34" charset="0"/>
                        </a:rPr>
                        <a:t>Change (from</a:t>
                      </a:r>
                      <a:r>
                        <a:rPr lang="en-US" sz="1200" baseline="0" dirty="0">
                          <a:latin typeface="Arial" panose="020B0604020202020204" pitchFamily="34" charset="0"/>
                          <a:cs typeface="Arial" panose="020B0604020202020204" pitchFamily="34" charset="0"/>
                        </a:rPr>
                        <a:t> PD1604)</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PIRL Element</a:t>
                      </a:r>
                    </a:p>
                  </a:txBody>
                  <a:tcPr/>
                </a:tc>
                <a:tc>
                  <a:txBody>
                    <a:bodyPr/>
                    <a:lstStyle/>
                    <a:p>
                      <a:pPr algn="ctr"/>
                      <a:r>
                        <a:rPr lang="en-US" sz="1200" dirty="0">
                          <a:latin typeface="Arial" panose="020B0604020202020204" pitchFamily="34" charset="0"/>
                          <a:cs typeface="Arial" panose="020B0604020202020204" pitchFamily="34" charset="0"/>
                        </a:rPr>
                        <a:t>Report at</a:t>
                      </a:r>
                    </a:p>
                  </a:txBody>
                  <a:tcPr/>
                </a:tc>
                <a:tc>
                  <a:txBody>
                    <a:bodyPr/>
                    <a:lstStyle/>
                    <a:p>
                      <a:pPr algn="ctr"/>
                      <a:r>
                        <a:rPr lang="en-US" sz="1200" dirty="0">
                          <a:latin typeface="Arial" panose="020B0604020202020204" pitchFamily="34" charset="0"/>
                          <a:cs typeface="Arial" panose="020B0604020202020204" pitchFamily="34" charset="0"/>
                        </a:rPr>
                        <a:t>Report</a:t>
                      </a:r>
                    </a:p>
                  </a:txBody>
                  <a:tcPr/>
                </a:tc>
                <a:tc>
                  <a:txBody>
                    <a:bodyPr/>
                    <a:lstStyle/>
                    <a:p>
                      <a:pPr algn="ctr"/>
                      <a:r>
                        <a:rPr lang="en-US" sz="1200" dirty="0">
                          <a:latin typeface="Arial" panose="020B0604020202020204" pitchFamily="34" charset="0"/>
                          <a:cs typeface="Arial" panose="020B0604020202020204" pitchFamily="34" charset="0"/>
                        </a:rPr>
                        <a:t>Updateable after initial reporting (Y/N)</a:t>
                      </a:r>
                    </a:p>
                  </a:txBody>
                  <a:tcPr/>
                </a:tc>
                <a:tc>
                  <a:txBody>
                    <a:bodyPr/>
                    <a:lstStyle/>
                    <a:p>
                      <a:pPr algn="ctr"/>
                      <a:r>
                        <a:rPr lang="en-US" sz="1200" dirty="0">
                          <a:latin typeface="Arial" panose="020B0604020202020204" pitchFamily="34" charset="0"/>
                          <a:cs typeface="Arial" panose="020B0604020202020204" pitchFamily="34" charset="0"/>
                        </a:rPr>
                        <a:t>Definitions or Instructions</a:t>
                      </a:r>
                    </a:p>
                  </a:txBody>
                  <a:tcPr/>
                </a:tc>
                <a:tc>
                  <a:txBody>
                    <a:bodyPr/>
                    <a:lstStyle/>
                    <a:p>
                      <a:pPr algn="ctr"/>
                      <a:r>
                        <a:rPr lang="en-US" sz="1200" dirty="0">
                          <a:latin typeface="Arial" panose="020B0604020202020204" pitchFamily="34" charset="0"/>
                          <a:cs typeface="Arial" panose="020B0604020202020204" pitchFamily="34" charset="0"/>
                        </a:rPr>
                        <a:t>Code Values</a:t>
                      </a:r>
                    </a:p>
                  </a:txBody>
                  <a:tcPr/>
                </a:tc>
                <a:extLst>
                  <a:ext uri="{0D108BD9-81ED-4DB2-BD59-A6C34878D82A}">
                    <a16:rowId xmlns:a16="http://schemas.microsoft.com/office/drawing/2014/main" val="1172979440"/>
                  </a:ext>
                </a:extLst>
              </a:tr>
              <a:tr h="2497422">
                <a:tc>
                  <a:txBody>
                    <a:bodyPr/>
                    <a:lstStyle/>
                    <a:p>
                      <a:r>
                        <a:rPr lang="en-US" sz="1200" dirty="0">
                          <a:latin typeface="Arial" panose="020B0604020202020204" pitchFamily="34" charset="0"/>
                          <a:cs typeface="Arial" panose="020B0604020202020204" pitchFamily="34" charset="0"/>
                        </a:rPr>
                        <a:t>178</a:t>
                      </a:r>
                    </a:p>
                  </a:txBody>
                  <a:tcPr/>
                </a:tc>
                <a:tc>
                  <a:txBody>
                    <a:bodyPr/>
                    <a:lstStyle/>
                    <a:p>
                      <a:r>
                        <a:rPr lang="en-US" sz="1200" b="1" dirty="0">
                          <a:latin typeface="Arial" panose="020B0604020202020204" pitchFamily="34" charset="0"/>
                          <a:cs typeface="Arial" panose="020B0604020202020204" pitchFamily="34" charset="0"/>
                        </a:rPr>
                        <a:t>Job Readiness Training</a:t>
                      </a:r>
                      <a:r>
                        <a:rPr lang="en-US" sz="12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Service Provided through VR Agency Purchase</a:t>
                      </a:r>
                    </a:p>
                  </a:txBody>
                  <a:tcPr/>
                </a:tc>
                <a:tc>
                  <a:txBody>
                    <a:bodyPr/>
                    <a:lstStyle/>
                    <a:p>
                      <a:r>
                        <a:rPr lang="en-US" sz="1200" dirty="0">
                          <a:latin typeface="Arial" panose="020B0604020202020204" pitchFamily="34" charset="0"/>
                          <a:cs typeface="Arial" panose="020B0604020202020204" pitchFamily="34" charset="0"/>
                        </a:rPr>
                        <a:t>INT 1</a:t>
                      </a:r>
                    </a:p>
                  </a:txBody>
                  <a:tcPr/>
                </a:tc>
                <a:tc>
                  <a:txBody>
                    <a:bodyPr/>
                    <a:lstStyle/>
                    <a:p>
                      <a:r>
                        <a:rPr lang="en-US" sz="1200" dirty="0">
                          <a:latin typeface="Arial" panose="020B0604020202020204" pitchFamily="34" charset="0"/>
                          <a:cs typeface="Arial" panose="020B0604020202020204" pitchFamily="34" charset="0"/>
                        </a:rPr>
                        <a:t>No</a:t>
                      </a:r>
                    </a:p>
                  </a:txBody>
                  <a:tcPr/>
                </a:tc>
                <a:tc>
                  <a:txBody>
                    <a:bodyPr/>
                    <a:lstStyle/>
                    <a:p>
                      <a:r>
                        <a:rPr lang="en-US" sz="1200" dirty="0">
                          <a:latin typeface="Arial" panose="020B0604020202020204" pitchFamily="34" charset="0"/>
                          <a:cs typeface="Arial" panose="020B0604020202020204" pitchFamily="34" charset="0"/>
                        </a:rPr>
                        <a:t>No</a:t>
                      </a:r>
                    </a:p>
                  </a:txBody>
                  <a:tcPr/>
                </a:tc>
                <a:tc>
                  <a:txBody>
                    <a:bodyPr/>
                    <a:lstStyle/>
                    <a:p>
                      <a:endParaRPr lang="en-US"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Training Services</a:t>
                      </a:r>
                      <a:r>
                        <a:rPr lang="en-US" sz="1200" baseline="0" dirty="0">
                          <a:latin typeface="Arial" panose="020B0604020202020204" pitchFamily="34" charset="0"/>
                          <a:cs typeface="Arial" panose="020B0604020202020204" pitchFamily="34" charset="0"/>
                        </a:rPr>
                        <a:t> Data Elements</a:t>
                      </a:r>
                      <a:endParaRPr lang="en-US"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Upon Occurrence</a:t>
                      </a:r>
                    </a:p>
                  </a:txBody>
                  <a:tcPr/>
                </a:tc>
                <a:tc>
                  <a:txBody>
                    <a:bodyPr/>
                    <a:lstStyle/>
                    <a:p>
                      <a:r>
                        <a:rPr lang="en-US" sz="1200" dirty="0">
                          <a:latin typeface="Arial" panose="020B0604020202020204" pitchFamily="34" charset="0"/>
                          <a:cs typeface="Arial" panose="020B0604020202020204" pitchFamily="34" charset="0"/>
                        </a:rPr>
                        <a:t>Yes</a:t>
                      </a:r>
                    </a:p>
                  </a:txBody>
                  <a:tcPr/>
                </a:tc>
                <a:tc>
                  <a:txBody>
                    <a:bodyPr/>
                    <a:lstStyle/>
                    <a:p>
                      <a:r>
                        <a:rPr lang="en-US" sz="1200" dirty="0">
                          <a:latin typeface="Arial" panose="020B0604020202020204" pitchFamily="34" charset="0"/>
                          <a:cs typeface="Arial" panose="020B0604020202020204" pitchFamily="34" charset="0"/>
                        </a:rPr>
                        <a:t>Training provided to prepare an individual for work (e.g., work behaviors, interpersonal communication skills, increasing productivity, etc.).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Report at the time the service is provided.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Leave blank if service was not provided through purchase by VR agency. </a:t>
                      </a:r>
                    </a:p>
                  </a:txBody>
                  <a:tcPr/>
                </a:tc>
                <a:tc>
                  <a:txBody>
                    <a:bodyPr/>
                    <a:lstStyle/>
                    <a:p>
                      <a:r>
                        <a:rPr lang="en-US" sz="1200" dirty="0">
                          <a:latin typeface="Arial" panose="020B0604020202020204" pitchFamily="34" charset="0"/>
                          <a:cs typeface="Arial" panose="020B0604020202020204" pitchFamily="34" charset="0"/>
                        </a:rPr>
                        <a:t>1 = Service was provided in whole or part through</a:t>
                      </a:r>
                      <a:r>
                        <a:rPr lang="en-US" sz="1200" baseline="0" dirty="0">
                          <a:latin typeface="Arial" panose="020B0604020202020204" pitchFamily="34" charset="0"/>
                          <a:cs typeface="Arial" panose="020B0604020202020204" pitchFamily="34" charset="0"/>
                        </a:rPr>
                        <a:t> purchase by the </a:t>
                      </a:r>
                      <a:r>
                        <a:rPr lang="en-US" sz="1200" dirty="0">
                          <a:latin typeface="Arial" panose="020B0604020202020204" pitchFamily="34" charset="0"/>
                          <a:cs typeface="Arial" panose="020B0604020202020204" pitchFamily="34" charset="0"/>
                        </a:rPr>
                        <a:t> VR agency</a:t>
                      </a:r>
                    </a:p>
                  </a:txBody>
                  <a:tcPr/>
                </a:tc>
                <a:extLst>
                  <a:ext uri="{0D108BD9-81ED-4DB2-BD59-A6C34878D82A}">
                    <a16:rowId xmlns:a16="http://schemas.microsoft.com/office/drawing/2014/main" val="3050388516"/>
                  </a:ext>
                </a:extLst>
              </a:tr>
            </a:tbl>
          </a:graphicData>
        </a:graphic>
      </p:graphicFrame>
      <p:sp>
        <p:nvSpPr>
          <p:cNvPr id="12" name="TextBox 11"/>
          <p:cNvSpPr txBox="1"/>
          <p:nvPr/>
        </p:nvSpPr>
        <p:spPr>
          <a:xfrm>
            <a:off x="1295400" y="4924425"/>
            <a:ext cx="10209229" cy="166199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Job Readiness Training – Service outlined on participants IPE, dated August 1, 2019</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Service Provided by Agency Purchase</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Service authorized on August 1, 2019 at time of IPE development (NOT reported in RSA-911)</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Service provided by CRP beginning on October 2, 2019</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DE 178 – Left blank during Program Year 2019 1</a:t>
            </a:r>
            <a:r>
              <a:rPr lang="en-US" sz="1400" baseline="30000" dirty="0">
                <a:latin typeface="Arial" panose="020B0604020202020204" pitchFamily="34" charset="0"/>
                <a:cs typeface="Arial" panose="020B0604020202020204" pitchFamily="34" charset="0"/>
              </a:rPr>
              <a:t>st</a:t>
            </a:r>
            <a:r>
              <a:rPr lang="en-US" sz="1400" dirty="0">
                <a:latin typeface="Arial" panose="020B0604020202020204" pitchFamily="34" charset="0"/>
                <a:cs typeface="Arial" panose="020B0604020202020204" pitchFamily="34" charset="0"/>
              </a:rPr>
              <a:t> Quarter (July 1-September 30)</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DE 178 – Code Value 1 is reported during Program Year  2019 2</a:t>
            </a:r>
            <a:r>
              <a:rPr lang="en-US" sz="1400" baseline="30000" dirty="0">
                <a:latin typeface="Arial" panose="020B0604020202020204" pitchFamily="34" charset="0"/>
                <a:cs typeface="Arial" panose="020B0604020202020204" pitchFamily="34" charset="0"/>
              </a:rPr>
              <a:t>nd</a:t>
            </a:r>
            <a:r>
              <a:rPr lang="en-US" sz="1400" dirty="0">
                <a:latin typeface="Arial" panose="020B0604020202020204" pitchFamily="34" charset="0"/>
                <a:cs typeface="Arial" panose="020B0604020202020204" pitchFamily="34" charset="0"/>
              </a:rPr>
              <a:t> Quarter (October 1-December 31)</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Submitted to RSA no later than February 15, 2020 (due date for 2</a:t>
            </a:r>
            <a:r>
              <a:rPr lang="en-US" sz="1400" baseline="30000" dirty="0">
                <a:latin typeface="Arial" panose="020B0604020202020204" pitchFamily="34" charset="0"/>
                <a:cs typeface="Arial" panose="020B0604020202020204" pitchFamily="34" charset="0"/>
              </a:rPr>
              <a:t>nd</a:t>
            </a:r>
            <a:r>
              <a:rPr lang="en-US" sz="1400" dirty="0">
                <a:latin typeface="Arial" panose="020B0604020202020204" pitchFamily="34" charset="0"/>
                <a:cs typeface="Arial" panose="020B0604020202020204" pitchFamily="34" charset="0"/>
              </a:rPr>
              <a:t> Quarter Report)</a:t>
            </a:r>
          </a:p>
        </p:txBody>
      </p:sp>
      <p:sp>
        <p:nvSpPr>
          <p:cNvPr id="9" name="Oval 8" descr="Circle around &quot;report at the time the service was provided.&quot;"/>
          <p:cNvSpPr/>
          <p:nvPr/>
        </p:nvSpPr>
        <p:spPr>
          <a:xfrm>
            <a:off x="7904943" y="3399417"/>
            <a:ext cx="2655261" cy="704850"/>
          </a:xfrm>
          <a:prstGeom prst="ellipse">
            <a:avLst/>
          </a:prstGeom>
          <a:noFill/>
          <a:ln w="24000">
            <a:solidFill>
              <a:srgbClr val="ED1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D1C24"/>
              </a:solidFill>
            </a:endParaRPr>
          </a:p>
        </p:txBody>
      </p:sp>
      <p:sp>
        <p:nvSpPr>
          <p:cNvPr id="15" name="Oval 14" descr="Circle around &quot;leave blank if service was not provided through purchase by VR agency.&quot;"/>
          <p:cNvSpPr/>
          <p:nvPr/>
        </p:nvSpPr>
        <p:spPr>
          <a:xfrm>
            <a:off x="7904943" y="3965964"/>
            <a:ext cx="2655261" cy="844760"/>
          </a:xfrm>
          <a:prstGeom prst="ellipse">
            <a:avLst/>
          </a:prstGeom>
          <a:noFill/>
          <a:ln w="24000">
            <a:solidFill>
              <a:srgbClr val="316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165BB"/>
              </a:solidFill>
            </a:endParaRPr>
          </a:p>
        </p:txBody>
      </p:sp>
      <p:sp>
        <p:nvSpPr>
          <p:cNvPr id="4" name="Slide Number Placeholder 3"/>
          <p:cNvSpPr>
            <a:spLocks noGrp="1"/>
          </p:cNvSpPr>
          <p:nvPr>
            <p:ph type="sldNum" sz="quarter" idx="12"/>
          </p:nvPr>
        </p:nvSpPr>
        <p:spPr/>
        <p:txBody>
          <a:bodyPr/>
          <a:lstStyle/>
          <a:p>
            <a:fld id="{A7F8E3F6-DE14-48B2-B2BC-6FABA9630FB8}" type="slidenum">
              <a:rPr lang="en-US" smtClean="0"/>
              <a:t>18</a:t>
            </a:fld>
            <a:endParaRPr lang="en-US" dirty="0"/>
          </a:p>
        </p:txBody>
      </p:sp>
    </p:spTree>
    <p:extLst>
      <p:ext uri="{BB962C8B-B14F-4D97-AF65-F5344CB8AC3E}">
        <p14:creationId xmlns:p14="http://schemas.microsoft.com/office/powerpoint/2010/main" val="1408777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 Job Readiness Training </a:t>
            </a:r>
            <a:r>
              <a:rPr lang="en-US" sz="2400" dirty="0"/>
              <a:t>(3/4)</a:t>
            </a:r>
            <a:endParaRPr lang="en-US" dirty="0"/>
          </a:p>
        </p:txBody>
      </p:sp>
      <p:graphicFrame>
        <p:nvGraphicFramePr>
          <p:cNvPr id="5" name="Content Placeholder 4" descr="Table: Job Readiness Training - Service provided by Agency Purchase (DE 178 - Code 1)"/>
          <p:cNvGraphicFramePr>
            <a:graphicFrameLocks noGrp="1"/>
          </p:cNvGraphicFramePr>
          <p:nvPr>
            <p:ph idx="1"/>
            <p:extLst>
              <p:ext uri="{D42A27DB-BD31-4B8C-83A1-F6EECF244321}">
                <p14:modId xmlns:p14="http://schemas.microsoft.com/office/powerpoint/2010/main" val="1335783661"/>
              </p:ext>
            </p:extLst>
          </p:nvPr>
        </p:nvGraphicFramePr>
        <p:xfrm>
          <a:off x="245097" y="1604043"/>
          <a:ext cx="11765928" cy="3320382"/>
        </p:xfrm>
        <a:graphic>
          <a:graphicData uri="http://schemas.openxmlformats.org/drawingml/2006/table">
            <a:tbl>
              <a:tblPr firstRow="1" bandRow="1">
                <a:tableStyleId>{7DF18680-E054-41AD-8BC1-D1AEF772440D}</a:tableStyleId>
              </a:tblPr>
              <a:tblGrid>
                <a:gridCol w="784547">
                  <a:extLst>
                    <a:ext uri="{9D8B030D-6E8A-4147-A177-3AD203B41FA5}">
                      <a16:colId xmlns:a16="http://schemas.microsoft.com/office/drawing/2014/main" val="3821878134"/>
                    </a:ext>
                  </a:extLst>
                </a:gridCol>
                <a:gridCol w="1215091">
                  <a:extLst>
                    <a:ext uri="{9D8B030D-6E8A-4147-A177-3AD203B41FA5}">
                      <a16:colId xmlns:a16="http://schemas.microsoft.com/office/drawing/2014/main" val="3163011715"/>
                    </a:ext>
                  </a:extLst>
                </a:gridCol>
                <a:gridCol w="565097">
                  <a:extLst>
                    <a:ext uri="{9D8B030D-6E8A-4147-A177-3AD203B41FA5}">
                      <a16:colId xmlns:a16="http://schemas.microsoft.com/office/drawing/2014/main" val="1487718980"/>
                    </a:ext>
                  </a:extLst>
                </a:gridCol>
                <a:gridCol w="827245">
                  <a:extLst>
                    <a:ext uri="{9D8B030D-6E8A-4147-A177-3AD203B41FA5}">
                      <a16:colId xmlns:a16="http://schemas.microsoft.com/office/drawing/2014/main" val="427920542"/>
                    </a:ext>
                  </a:extLst>
                </a:gridCol>
                <a:gridCol w="803962">
                  <a:extLst>
                    <a:ext uri="{9D8B030D-6E8A-4147-A177-3AD203B41FA5}">
                      <a16:colId xmlns:a16="http://schemas.microsoft.com/office/drawing/2014/main" val="1666193071"/>
                    </a:ext>
                  </a:extLst>
                </a:gridCol>
                <a:gridCol w="801657">
                  <a:extLst>
                    <a:ext uri="{9D8B030D-6E8A-4147-A177-3AD203B41FA5}">
                      <a16:colId xmlns:a16="http://schemas.microsoft.com/office/drawing/2014/main" val="1411956043"/>
                    </a:ext>
                  </a:extLst>
                </a:gridCol>
                <a:gridCol w="840292">
                  <a:extLst>
                    <a:ext uri="{9D8B030D-6E8A-4147-A177-3AD203B41FA5}">
                      <a16:colId xmlns:a16="http://schemas.microsoft.com/office/drawing/2014/main" val="125506696"/>
                    </a:ext>
                  </a:extLst>
                </a:gridCol>
                <a:gridCol w="994829">
                  <a:extLst>
                    <a:ext uri="{9D8B030D-6E8A-4147-A177-3AD203B41FA5}">
                      <a16:colId xmlns:a16="http://schemas.microsoft.com/office/drawing/2014/main" val="423079317"/>
                    </a:ext>
                  </a:extLst>
                </a:gridCol>
                <a:gridCol w="1052780">
                  <a:extLst>
                    <a:ext uri="{9D8B030D-6E8A-4147-A177-3AD203B41FA5}">
                      <a16:colId xmlns:a16="http://schemas.microsoft.com/office/drawing/2014/main" val="3310300203"/>
                    </a:ext>
                  </a:extLst>
                </a:gridCol>
                <a:gridCol w="2242763">
                  <a:extLst>
                    <a:ext uri="{9D8B030D-6E8A-4147-A177-3AD203B41FA5}">
                      <a16:colId xmlns:a16="http://schemas.microsoft.com/office/drawing/2014/main" val="1006620982"/>
                    </a:ext>
                  </a:extLst>
                </a:gridCol>
                <a:gridCol w="1637665">
                  <a:extLst>
                    <a:ext uri="{9D8B030D-6E8A-4147-A177-3AD203B41FA5}">
                      <a16:colId xmlns:a16="http://schemas.microsoft.com/office/drawing/2014/main" val="2664441665"/>
                    </a:ext>
                  </a:extLst>
                </a:gridCol>
              </a:tblGrid>
              <a:tr h="729214">
                <a:tc>
                  <a:txBody>
                    <a:bodyPr/>
                    <a:lstStyle/>
                    <a:p>
                      <a:pPr algn="ctr"/>
                      <a:r>
                        <a:rPr lang="en-US" sz="1200" dirty="0">
                          <a:latin typeface="Arial" panose="020B0604020202020204" pitchFamily="34" charset="0"/>
                          <a:cs typeface="Arial" panose="020B0604020202020204" pitchFamily="34" charset="0"/>
                        </a:rPr>
                        <a:t>Element Number</a:t>
                      </a:r>
                    </a:p>
                  </a:txBody>
                  <a:tcPr/>
                </a:tc>
                <a:tc>
                  <a:txBody>
                    <a:bodyPr/>
                    <a:lstStyle/>
                    <a:p>
                      <a:pPr algn="ctr"/>
                      <a:r>
                        <a:rPr lang="en-US" sz="1200" dirty="0">
                          <a:latin typeface="Arial" panose="020B0604020202020204" pitchFamily="34" charset="0"/>
                          <a:cs typeface="Arial" panose="020B0604020202020204" pitchFamily="34" charset="0"/>
                        </a:rPr>
                        <a:t>Element Name</a:t>
                      </a:r>
                    </a:p>
                  </a:txBody>
                  <a:tcPr/>
                </a:tc>
                <a:tc>
                  <a:txBody>
                    <a:bodyPr/>
                    <a:lstStyle/>
                    <a:p>
                      <a:pPr algn="ctr"/>
                      <a:r>
                        <a:rPr lang="en-US" sz="1200" dirty="0">
                          <a:latin typeface="Arial" panose="020B0604020202020204" pitchFamily="34" charset="0"/>
                          <a:cs typeface="Arial" panose="020B0604020202020204" pitchFamily="34" charset="0"/>
                        </a:rPr>
                        <a:t>Data Type</a:t>
                      </a:r>
                    </a:p>
                  </a:txBody>
                  <a:tcPr/>
                </a:tc>
                <a:tc>
                  <a:txBody>
                    <a:bodyPr/>
                    <a:lstStyle/>
                    <a:p>
                      <a:pPr algn="ctr"/>
                      <a:r>
                        <a:rPr lang="en-US" sz="1200" dirty="0">
                          <a:latin typeface="Arial" panose="020B0604020202020204" pitchFamily="34" charset="0"/>
                          <a:cs typeface="Arial" panose="020B0604020202020204" pitchFamily="34" charset="0"/>
                        </a:rPr>
                        <a:t>Multiple Values Allowed</a:t>
                      </a:r>
                    </a:p>
                  </a:txBody>
                  <a:tcPr/>
                </a:tc>
                <a:tc>
                  <a:txBody>
                    <a:bodyPr/>
                    <a:lstStyle/>
                    <a:p>
                      <a:pPr algn="ctr"/>
                      <a:r>
                        <a:rPr lang="en-US" sz="1200" dirty="0">
                          <a:latin typeface="Arial" panose="020B0604020202020204" pitchFamily="34" charset="0"/>
                          <a:cs typeface="Arial" panose="020B0604020202020204" pitchFamily="34" charset="0"/>
                        </a:rPr>
                        <a:t>Change (from</a:t>
                      </a:r>
                      <a:r>
                        <a:rPr lang="en-US" sz="1200" baseline="0" dirty="0">
                          <a:latin typeface="Arial" panose="020B0604020202020204" pitchFamily="34" charset="0"/>
                          <a:cs typeface="Arial" panose="020B0604020202020204" pitchFamily="34" charset="0"/>
                        </a:rPr>
                        <a:t> PD1604)</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PIRL Element</a:t>
                      </a:r>
                    </a:p>
                  </a:txBody>
                  <a:tcPr/>
                </a:tc>
                <a:tc>
                  <a:txBody>
                    <a:bodyPr/>
                    <a:lstStyle/>
                    <a:p>
                      <a:pPr algn="ctr"/>
                      <a:r>
                        <a:rPr lang="en-US" sz="1200" dirty="0">
                          <a:latin typeface="Arial" panose="020B0604020202020204" pitchFamily="34" charset="0"/>
                          <a:cs typeface="Arial" panose="020B0604020202020204" pitchFamily="34" charset="0"/>
                        </a:rPr>
                        <a:t>Report at</a:t>
                      </a:r>
                    </a:p>
                  </a:txBody>
                  <a:tcPr/>
                </a:tc>
                <a:tc>
                  <a:txBody>
                    <a:bodyPr/>
                    <a:lstStyle/>
                    <a:p>
                      <a:pPr algn="ctr"/>
                      <a:r>
                        <a:rPr lang="en-US" sz="1200" dirty="0">
                          <a:latin typeface="Arial" panose="020B0604020202020204" pitchFamily="34" charset="0"/>
                          <a:cs typeface="Arial" panose="020B0604020202020204" pitchFamily="34" charset="0"/>
                        </a:rPr>
                        <a:t>Report</a:t>
                      </a:r>
                    </a:p>
                  </a:txBody>
                  <a:tcPr/>
                </a:tc>
                <a:tc>
                  <a:txBody>
                    <a:bodyPr/>
                    <a:lstStyle/>
                    <a:p>
                      <a:pPr algn="ctr"/>
                      <a:r>
                        <a:rPr lang="en-US" sz="1200" dirty="0">
                          <a:latin typeface="Arial" panose="020B0604020202020204" pitchFamily="34" charset="0"/>
                          <a:cs typeface="Arial" panose="020B0604020202020204" pitchFamily="34" charset="0"/>
                        </a:rPr>
                        <a:t>Updateable after initial reporting (Y/N)</a:t>
                      </a:r>
                    </a:p>
                  </a:txBody>
                  <a:tcPr/>
                </a:tc>
                <a:tc>
                  <a:txBody>
                    <a:bodyPr/>
                    <a:lstStyle/>
                    <a:p>
                      <a:pPr algn="ctr"/>
                      <a:r>
                        <a:rPr lang="en-US" sz="1200" dirty="0">
                          <a:latin typeface="Arial" panose="020B0604020202020204" pitchFamily="34" charset="0"/>
                          <a:cs typeface="Arial" panose="020B0604020202020204" pitchFamily="34" charset="0"/>
                        </a:rPr>
                        <a:t>Definitions or Instructions</a:t>
                      </a:r>
                    </a:p>
                  </a:txBody>
                  <a:tcPr/>
                </a:tc>
                <a:tc>
                  <a:txBody>
                    <a:bodyPr/>
                    <a:lstStyle/>
                    <a:p>
                      <a:pPr algn="ctr"/>
                      <a:r>
                        <a:rPr lang="en-US" sz="1200" dirty="0">
                          <a:latin typeface="Arial" panose="020B0604020202020204" pitchFamily="34" charset="0"/>
                          <a:cs typeface="Arial" panose="020B0604020202020204" pitchFamily="34" charset="0"/>
                        </a:rPr>
                        <a:t>Code Values</a:t>
                      </a:r>
                    </a:p>
                  </a:txBody>
                  <a:tcPr/>
                </a:tc>
                <a:extLst>
                  <a:ext uri="{0D108BD9-81ED-4DB2-BD59-A6C34878D82A}">
                    <a16:rowId xmlns:a16="http://schemas.microsoft.com/office/drawing/2014/main" val="1172979440"/>
                  </a:ext>
                </a:extLst>
              </a:tr>
              <a:tr h="2497422">
                <a:tc>
                  <a:txBody>
                    <a:bodyPr/>
                    <a:lstStyle/>
                    <a:p>
                      <a:r>
                        <a:rPr lang="en-US" sz="1200" dirty="0">
                          <a:latin typeface="Arial" panose="020B0604020202020204" pitchFamily="34" charset="0"/>
                          <a:cs typeface="Arial" panose="020B0604020202020204" pitchFamily="34" charset="0"/>
                        </a:rPr>
                        <a:t>179</a:t>
                      </a:r>
                    </a:p>
                  </a:txBody>
                  <a:tcPr/>
                </a:tc>
                <a:tc>
                  <a:txBody>
                    <a:bodyPr/>
                    <a:lstStyle/>
                    <a:p>
                      <a:r>
                        <a:rPr lang="en-US" sz="1200" b="1" dirty="0">
                          <a:latin typeface="Arial" panose="020B0604020202020204" pitchFamily="34" charset="0"/>
                          <a:cs typeface="Arial" panose="020B0604020202020204" pitchFamily="34" charset="0"/>
                        </a:rPr>
                        <a:t>Job Readiness Training</a:t>
                      </a:r>
                      <a:r>
                        <a:rPr lang="en-US" sz="12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r>
                        <a:rPr lang="en-US" sz="1200" b="0" kern="1200" dirty="0">
                          <a:solidFill>
                            <a:schemeClr val="dk1"/>
                          </a:solidFill>
                          <a:latin typeface="Arial" panose="020B0604020202020204" pitchFamily="34" charset="0"/>
                          <a:ea typeface="+mn-ea"/>
                          <a:cs typeface="Arial" panose="020B0604020202020204" pitchFamily="34" charset="0"/>
                        </a:rPr>
                        <a:t>Service, Purchased Service Provider Type </a:t>
                      </a:r>
                      <a:r>
                        <a:rPr lang="en-US" sz="1800" b="0" i="0" u="none" strike="noStrike" kern="1200" baseline="0" dirty="0">
                          <a:solidFill>
                            <a:schemeClr val="dk1"/>
                          </a:solidFill>
                          <a:latin typeface="Arial" panose="020B0604020202020204" pitchFamily="34" charset="0"/>
                          <a:ea typeface="+mn-ea"/>
                          <a:cs typeface="Arial" panose="020B0604020202020204" pitchFamily="34" charset="0"/>
                        </a:rPr>
                        <a:t>	</a:t>
                      </a:r>
                    </a:p>
                  </a:txBody>
                  <a:tcPr/>
                </a:tc>
                <a:tc>
                  <a:txBody>
                    <a:bodyPr/>
                    <a:lstStyle/>
                    <a:p>
                      <a:r>
                        <a:rPr lang="en-US" sz="1200" dirty="0">
                          <a:latin typeface="Arial" panose="020B0604020202020204" pitchFamily="34" charset="0"/>
                          <a:cs typeface="Arial" panose="020B0604020202020204" pitchFamily="34" charset="0"/>
                        </a:rPr>
                        <a:t>INT 1</a:t>
                      </a:r>
                    </a:p>
                  </a:txBody>
                  <a:tcPr/>
                </a:tc>
                <a:tc>
                  <a:txBody>
                    <a:bodyPr/>
                    <a:lstStyle/>
                    <a:p>
                      <a:r>
                        <a:rPr lang="en-US" sz="1200" dirty="0">
                          <a:latin typeface="Arial" panose="020B0604020202020204" pitchFamily="34" charset="0"/>
                          <a:cs typeface="Arial" panose="020B0604020202020204" pitchFamily="34" charset="0"/>
                        </a:rPr>
                        <a:t>No</a:t>
                      </a:r>
                    </a:p>
                  </a:txBody>
                  <a:tcPr/>
                </a:tc>
                <a:tc>
                  <a:txBody>
                    <a:bodyPr/>
                    <a:lstStyle/>
                    <a:p>
                      <a:r>
                        <a:rPr lang="en-US" sz="1200" dirty="0">
                          <a:latin typeface="Arial" panose="020B0604020202020204" pitchFamily="34" charset="0"/>
                          <a:cs typeface="Arial" panose="020B0604020202020204" pitchFamily="34" charset="0"/>
                        </a:rPr>
                        <a:t>No</a:t>
                      </a:r>
                    </a:p>
                  </a:txBody>
                  <a:tcPr/>
                </a:tc>
                <a:tc>
                  <a:txBody>
                    <a:bodyPr/>
                    <a:lstStyle/>
                    <a:p>
                      <a:endParaRPr lang="en-US"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Training Services</a:t>
                      </a:r>
                      <a:r>
                        <a:rPr lang="en-US" sz="1200" baseline="0" dirty="0">
                          <a:latin typeface="Arial" panose="020B0604020202020204" pitchFamily="34" charset="0"/>
                          <a:cs typeface="Arial" panose="020B0604020202020204" pitchFamily="34" charset="0"/>
                        </a:rPr>
                        <a:t> Data Elements</a:t>
                      </a:r>
                      <a:endParaRPr lang="en-US"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Upon Occurrence</a:t>
                      </a:r>
                    </a:p>
                  </a:txBody>
                  <a:tcPr/>
                </a:tc>
                <a:tc>
                  <a:txBody>
                    <a:bodyPr/>
                    <a:lstStyle/>
                    <a:p>
                      <a:r>
                        <a:rPr lang="en-US" sz="1200" dirty="0">
                          <a:latin typeface="Arial" panose="020B0604020202020204" pitchFamily="34" charset="0"/>
                          <a:cs typeface="Arial" panose="020B0604020202020204" pitchFamily="34" charset="0"/>
                        </a:rPr>
                        <a:t>Yes</a:t>
                      </a:r>
                    </a:p>
                  </a:txBody>
                  <a:tcPr/>
                </a:tc>
                <a:tc>
                  <a:txBody>
                    <a:bodyPr/>
                    <a:lstStyle/>
                    <a:p>
                      <a:r>
                        <a:rPr lang="en-US" sz="1200" kern="1200" dirty="0">
                          <a:solidFill>
                            <a:schemeClr val="dk1"/>
                          </a:solidFill>
                          <a:latin typeface="Arial" panose="020B0604020202020204" pitchFamily="34" charset="0"/>
                          <a:ea typeface="+mn-ea"/>
                          <a:cs typeface="Arial" panose="020B0604020202020204" pitchFamily="34" charset="0"/>
                        </a:rPr>
                        <a:t>If the service was provided in whole or part through purchase by the VR agency, the Purchased Service Provider Type must be reported. For each service category, report the code value that best describes the primary service provider. </a:t>
                      </a:r>
                    </a:p>
                    <a:p>
                      <a:endParaRPr lang="en-US" sz="1200" kern="1200" dirty="0">
                        <a:solidFill>
                          <a:schemeClr val="dk1"/>
                        </a:solidFill>
                        <a:latin typeface="Arial" panose="020B0604020202020204" pitchFamily="34" charset="0"/>
                        <a:ea typeface="+mn-ea"/>
                        <a:cs typeface="Arial" panose="020B0604020202020204" pitchFamily="34" charset="0"/>
                      </a:endParaRPr>
                    </a:p>
                    <a:p>
                      <a:r>
                        <a:rPr lang="en-US" sz="1200" kern="1200" dirty="0">
                          <a:solidFill>
                            <a:schemeClr val="dk1"/>
                          </a:solidFill>
                          <a:latin typeface="Arial" panose="020B0604020202020204" pitchFamily="34" charset="0"/>
                          <a:ea typeface="+mn-ea"/>
                          <a:cs typeface="Arial" panose="020B0604020202020204" pitchFamily="34" charset="0"/>
                        </a:rPr>
                        <a:t>Leave blank if service was not provided through purchase by VR agency. 	</a:t>
                      </a:r>
                    </a:p>
                  </a:txBody>
                  <a:tcPr/>
                </a:tc>
                <a:tc>
                  <a:txBody>
                    <a:bodyPr/>
                    <a:lstStyle/>
                    <a:p>
                      <a:r>
                        <a:rPr lang="en-US" sz="1200" kern="1200" dirty="0">
                          <a:solidFill>
                            <a:schemeClr val="dk1"/>
                          </a:solidFill>
                          <a:latin typeface="Arial" panose="020B0604020202020204" pitchFamily="34" charset="0"/>
                          <a:ea typeface="+mn-ea"/>
                          <a:cs typeface="Arial" panose="020B0604020202020204" pitchFamily="34" charset="0"/>
                        </a:rPr>
                        <a:t>1 = Public Community Rehabilitation Program (CRP)</a:t>
                      </a:r>
                    </a:p>
                    <a:p>
                      <a:r>
                        <a:rPr lang="en-US" sz="1200" kern="1200" dirty="0">
                          <a:solidFill>
                            <a:schemeClr val="dk1"/>
                          </a:solidFill>
                          <a:latin typeface="Arial" panose="020B0604020202020204" pitchFamily="34" charset="0"/>
                          <a:ea typeface="+mn-ea"/>
                          <a:cs typeface="Arial" panose="020B0604020202020204" pitchFamily="34" charset="0"/>
                        </a:rPr>
                        <a:t>2 = Private CRP</a:t>
                      </a:r>
                    </a:p>
                    <a:p>
                      <a:r>
                        <a:rPr lang="en-US" sz="1200" kern="1200" dirty="0">
                          <a:solidFill>
                            <a:schemeClr val="dk1"/>
                          </a:solidFill>
                          <a:latin typeface="Arial" panose="020B0604020202020204" pitchFamily="34" charset="0"/>
                          <a:ea typeface="+mn-ea"/>
                          <a:cs typeface="Arial" panose="020B0604020202020204" pitchFamily="34" charset="0"/>
                        </a:rPr>
                        <a:t>3 = Other Public Service Provider </a:t>
                      </a:r>
                    </a:p>
                    <a:p>
                      <a:r>
                        <a:rPr lang="en-US" sz="1200" kern="1200" dirty="0">
                          <a:solidFill>
                            <a:schemeClr val="dk1"/>
                          </a:solidFill>
                          <a:latin typeface="Arial" panose="020B0604020202020204" pitchFamily="34" charset="0"/>
                          <a:ea typeface="+mn-ea"/>
                          <a:cs typeface="Arial" panose="020B0604020202020204" pitchFamily="34" charset="0"/>
                        </a:rPr>
                        <a:t>4 = Other Private Service Provider	</a:t>
                      </a:r>
                    </a:p>
                  </a:txBody>
                  <a:tcPr/>
                </a:tc>
                <a:extLst>
                  <a:ext uri="{0D108BD9-81ED-4DB2-BD59-A6C34878D82A}">
                    <a16:rowId xmlns:a16="http://schemas.microsoft.com/office/drawing/2014/main" val="3050388516"/>
                  </a:ext>
                </a:extLst>
              </a:tr>
            </a:tbl>
          </a:graphicData>
        </a:graphic>
      </p:graphicFrame>
      <p:sp>
        <p:nvSpPr>
          <p:cNvPr id="12" name="TextBox 11"/>
          <p:cNvSpPr txBox="1"/>
          <p:nvPr/>
        </p:nvSpPr>
        <p:spPr>
          <a:xfrm>
            <a:off x="1295400" y="5124485"/>
            <a:ext cx="10209229" cy="101566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Job Readiness Training – Service Provided by Agency Purchase (DE 178 – Code 1)</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Purchase Service Provider Type MUST be reported with Service Provided through VR Agency Purchase</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DE 179 – Code Value 1 is reported during Program Year  2019 2</a:t>
            </a:r>
            <a:r>
              <a:rPr lang="en-US" sz="1400" baseline="30000" dirty="0">
                <a:latin typeface="Arial" panose="020B0604020202020204" pitchFamily="34" charset="0"/>
                <a:cs typeface="Arial" panose="020B0604020202020204" pitchFamily="34" charset="0"/>
              </a:rPr>
              <a:t>nd</a:t>
            </a:r>
            <a:r>
              <a:rPr lang="en-US" sz="1400" dirty="0">
                <a:latin typeface="Arial" panose="020B0604020202020204" pitchFamily="34" charset="0"/>
                <a:cs typeface="Arial" panose="020B0604020202020204" pitchFamily="34" charset="0"/>
              </a:rPr>
              <a:t> Quarter (October 1-December 31)</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Submitted to RSA no later than February 15, 2020 (due date for 2</a:t>
            </a:r>
            <a:r>
              <a:rPr lang="en-US" sz="1400" baseline="30000" dirty="0">
                <a:latin typeface="Arial" panose="020B0604020202020204" pitchFamily="34" charset="0"/>
                <a:cs typeface="Arial" panose="020B0604020202020204" pitchFamily="34" charset="0"/>
              </a:rPr>
              <a:t>nd</a:t>
            </a:r>
            <a:r>
              <a:rPr lang="en-US" sz="1400" dirty="0">
                <a:latin typeface="Arial" panose="020B0604020202020204" pitchFamily="34" charset="0"/>
                <a:cs typeface="Arial" panose="020B0604020202020204" pitchFamily="34" charset="0"/>
              </a:rPr>
              <a:t> Quarter Report)</a:t>
            </a:r>
          </a:p>
        </p:txBody>
      </p:sp>
      <p:sp>
        <p:nvSpPr>
          <p:cNvPr id="9" name="Oval 8" descr="Circle around &quot;1 = public community rehabilitation program (CRP)&quot;"/>
          <p:cNvSpPr/>
          <p:nvPr/>
        </p:nvSpPr>
        <p:spPr>
          <a:xfrm>
            <a:off x="10048239" y="2407920"/>
            <a:ext cx="1830705" cy="835304"/>
          </a:xfrm>
          <a:prstGeom prst="ellipse">
            <a:avLst/>
          </a:prstGeom>
          <a:noFill/>
          <a:ln w="24000">
            <a:solidFill>
              <a:srgbClr val="ED1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D1C24"/>
              </a:solidFill>
            </a:endParaRPr>
          </a:p>
        </p:txBody>
      </p:sp>
      <p:sp>
        <p:nvSpPr>
          <p:cNvPr id="4" name="Slide Number Placeholder 3"/>
          <p:cNvSpPr>
            <a:spLocks noGrp="1"/>
          </p:cNvSpPr>
          <p:nvPr>
            <p:ph type="sldNum" sz="quarter" idx="12"/>
          </p:nvPr>
        </p:nvSpPr>
        <p:spPr/>
        <p:txBody>
          <a:bodyPr/>
          <a:lstStyle/>
          <a:p>
            <a:fld id="{A7F8E3F6-DE14-48B2-B2BC-6FABA9630FB8}" type="slidenum">
              <a:rPr lang="en-US" smtClean="0"/>
              <a:t>19</a:t>
            </a:fld>
            <a:endParaRPr lang="en-US" dirty="0"/>
          </a:p>
        </p:txBody>
      </p:sp>
    </p:spTree>
    <p:extLst>
      <p:ext uri="{BB962C8B-B14F-4D97-AF65-F5344CB8AC3E}">
        <p14:creationId xmlns:p14="http://schemas.microsoft.com/office/powerpoint/2010/main" val="52746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Training Series Objectives</a:t>
            </a:r>
          </a:p>
        </p:txBody>
      </p:sp>
      <p:sp>
        <p:nvSpPr>
          <p:cNvPr id="6" name="Content Placeholder 5"/>
          <p:cNvSpPr>
            <a:spLocks noGrp="1"/>
          </p:cNvSpPr>
          <p:nvPr>
            <p:ph idx="1"/>
          </p:nvPr>
        </p:nvSpPr>
        <p:spPr>
          <a:xfrm>
            <a:off x="1295400" y="1828800"/>
            <a:ext cx="9757410" cy="4343400"/>
          </a:xfrm>
        </p:spPr>
        <p:txBody>
          <a:bodyPr>
            <a:noAutofit/>
          </a:bodyPr>
          <a:lstStyle/>
          <a:p>
            <a:pPr marL="457200" indent="-457200">
              <a:lnSpc>
                <a:spcPct val="110000"/>
              </a:lnSpc>
              <a:buFont typeface="+mj-lt"/>
              <a:buAutoNum type="arabicPeriod"/>
            </a:pPr>
            <a:r>
              <a:rPr lang="en-US" dirty="0"/>
              <a:t>Explain the intent of PD-19-03 reporting requirements.</a:t>
            </a:r>
          </a:p>
          <a:p>
            <a:pPr marL="457200" indent="-457200">
              <a:lnSpc>
                <a:spcPct val="110000"/>
              </a:lnSpc>
              <a:buFont typeface="+mj-lt"/>
              <a:buAutoNum type="arabicPeriod"/>
            </a:pPr>
            <a:r>
              <a:rPr lang="en-US" dirty="0"/>
              <a:t>Assist State Vocational Rehabilitation (VR) agencies in the implementation of the Case Service Report (RSA-911).</a:t>
            </a:r>
          </a:p>
          <a:p>
            <a:pPr marL="457200" lvl="0" indent="-457200">
              <a:lnSpc>
                <a:spcPct val="110000"/>
              </a:lnSpc>
              <a:buFont typeface="+mj-lt"/>
              <a:buAutoNum type="arabicPeriod"/>
            </a:pPr>
            <a:r>
              <a:rPr lang="en-US" dirty="0"/>
              <a:t>When possible, share examples of what needs to live outside of  RSA-911 reporting, in addition to the discussed data elements (e.g., source documentation).</a:t>
            </a:r>
          </a:p>
          <a:p>
            <a:pPr marL="457200" lvl="0" indent="-457200">
              <a:lnSpc>
                <a:spcPct val="110000"/>
              </a:lnSpc>
              <a:buFont typeface="+mj-lt"/>
              <a:buAutoNum type="arabicPeriod"/>
            </a:pPr>
            <a:r>
              <a:rPr lang="en-US" dirty="0"/>
              <a:t>Provide considerations and expectations during each training (e.g., policies State VR agencies need to establish and implement, tools and resources that are available, and internal controls).</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000" b="0" i="0" u="none" strike="noStrike" kern="1200" cap="none" spc="0" normalizeH="0" baseline="0" noProof="0" smtClean="0">
                <a:ln>
                  <a:noFill/>
                </a:ln>
                <a:solidFill>
                  <a:srgbClr val="545E74"/>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545E74"/>
              </a:solidFill>
              <a:effectLst/>
              <a:uLnTx/>
              <a:uFillTx/>
              <a:latin typeface="Book Antiqua"/>
              <a:ea typeface="+mn-ea"/>
              <a:cs typeface="+mn-cs"/>
            </a:endParaRPr>
          </a:p>
        </p:txBody>
      </p:sp>
    </p:spTree>
    <p:custDataLst>
      <p:tags r:id="rId1"/>
    </p:custDataLst>
    <p:extLst>
      <p:ext uri="{BB962C8B-B14F-4D97-AF65-F5344CB8AC3E}">
        <p14:creationId xmlns:p14="http://schemas.microsoft.com/office/powerpoint/2010/main" val="4052365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 Job Readiness Training </a:t>
            </a:r>
            <a:r>
              <a:rPr lang="en-US" sz="2400" dirty="0"/>
              <a:t>(4/4)</a:t>
            </a:r>
          </a:p>
        </p:txBody>
      </p:sp>
      <p:graphicFrame>
        <p:nvGraphicFramePr>
          <p:cNvPr id="5" name="Content Placeholder 4" descr="Table: &quot;Job readiness training - amount of VR funds expended for service&quot;"/>
          <p:cNvGraphicFramePr>
            <a:graphicFrameLocks noGrp="1"/>
          </p:cNvGraphicFramePr>
          <p:nvPr>
            <p:ph idx="1"/>
            <p:extLst>
              <p:ext uri="{D42A27DB-BD31-4B8C-83A1-F6EECF244321}">
                <p14:modId xmlns:p14="http://schemas.microsoft.com/office/powerpoint/2010/main" val="3897581579"/>
              </p:ext>
            </p:extLst>
          </p:nvPr>
        </p:nvGraphicFramePr>
        <p:xfrm>
          <a:off x="407022" y="1638931"/>
          <a:ext cx="11518277" cy="3840480"/>
        </p:xfrm>
        <a:graphic>
          <a:graphicData uri="http://schemas.openxmlformats.org/drawingml/2006/table">
            <a:tbl>
              <a:tblPr firstRow="1" bandRow="1">
                <a:tableStyleId>{7DF18680-E054-41AD-8BC1-D1AEF772440D}</a:tableStyleId>
              </a:tblPr>
              <a:tblGrid>
                <a:gridCol w="912492">
                  <a:extLst>
                    <a:ext uri="{9D8B030D-6E8A-4147-A177-3AD203B41FA5}">
                      <a16:colId xmlns:a16="http://schemas.microsoft.com/office/drawing/2014/main" val="3821878134"/>
                    </a:ext>
                  </a:extLst>
                </a:gridCol>
                <a:gridCol w="1045057">
                  <a:extLst>
                    <a:ext uri="{9D8B030D-6E8A-4147-A177-3AD203B41FA5}">
                      <a16:colId xmlns:a16="http://schemas.microsoft.com/office/drawing/2014/main" val="3163011715"/>
                    </a:ext>
                  </a:extLst>
                </a:gridCol>
                <a:gridCol w="553203">
                  <a:extLst>
                    <a:ext uri="{9D8B030D-6E8A-4147-A177-3AD203B41FA5}">
                      <a16:colId xmlns:a16="http://schemas.microsoft.com/office/drawing/2014/main" val="1487718980"/>
                    </a:ext>
                  </a:extLst>
                </a:gridCol>
                <a:gridCol w="809833">
                  <a:extLst>
                    <a:ext uri="{9D8B030D-6E8A-4147-A177-3AD203B41FA5}">
                      <a16:colId xmlns:a16="http://schemas.microsoft.com/office/drawing/2014/main" val="427920542"/>
                    </a:ext>
                  </a:extLst>
                </a:gridCol>
                <a:gridCol w="787040">
                  <a:extLst>
                    <a:ext uri="{9D8B030D-6E8A-4147-A177-3AD203B41FA5}">
                      <a16:colId xmlns:a16="http://schemas.microsoft.com/office/drawing/2014/main" val="1666193071"/>
                    </a:ext>
                  </a:extLst>
                </a:gridCol>
                <a:gridCol w="784783">
                  <a:extLst>
                    <a:ext uri="{9D8B030D-6E8A-4147-A177-3AD203B41FA5}">
                      <a16:colId xmlns:a16="http://schemas.microsoft.com/office/drawing/2014/main" val="1411956043"/>
                    </a:ext>
                  </a:extLst>
                </a:gridCol>
                <a:gridCol w="822605">
                  <a:extLst>
                    <a:ext uri="{9D8B030D-6E8A-4147-A177-3AD203B41FA5}">
                      <a16:colId xmlns:a16="http://schemas.microsoft.com/office/drawing/2014/main" val="125506696"/>
                    </a:ext>
                  </a:extLst>
                </a:gridCol>
                <a:gridCol w="973890">
                  <a:extLst>
                    <a:ext uri="{9D8B030D-6E8A-4147-A177-3AD203B41FA5}">
                      <a16:colId xmlns:a16="http://schemas.microsoft.com/office/drawing/2014/main" val="423079317"/>
                    </a:ext>
                  </a:extLst>
                </a:gridCol>
                <a:gridCol w="1030621">
                  <a:extLst>
                    <a:ext uri="{9D8B030D-6E8A-4147-A177-3AD203B41FA5}">
                      <a16:colId xmlns:a16="http://schemas.microsoft.com/office/drawing/2014/main" val="3310300203"/>
                    </a:ext>
                  </a:extLst>
                </a:gridCol>
                <a:gridCol w="2589776">
                  <a:extLst>
                    <a:ext uri="{9D8B030D-6E8A-4147-A177-3AD203B41FA5}">
                      <a16:colId xmlns:a16="http://schemas.microsoft.com/office/drawing/2014/main" val="1006620982"/>
                    </a:ext>
                  </a:extLst>
                </a:gridCol>
                <a:gridCol w="1208977">
                  <a:extLst>
                    <a:ext uri="{9D8B030D-6E8A-4147-A177-3AD203B41FA5}">
                      <a16:colId xmlns:a16="http://schemas.microsoft.com/office/drawing/2014/main" val="2664441665"/>
                    </a:ext>
                  </a:extLst>
                </a:gridCol>
              </a:tblGrid>
              <a:tr h="729214">
                <a:tc>
                  <a:txBody>
                    <a:bodyPr/>
                    <a:lstStyle/>
                    <a:p>
                      <a:pPr algn="ctr"/>
                      <a:r>
                        <a:rPr lang="en-US" sz="1200" dirty="0">
                          <a:latin typeface="Arial" panose="020B0604020202020204" pitchFamily="34" charset="0"/>
                          <a:cs typeface="Arial" panose="020B0604020202020204" pitchFamily="34" charset="0"/>
                        </a:rPr>
                        <a:t>Element Number</a:t>
                      </a:r>
                    </a:p>
                  </a:txBody>
                  <a:tcPr/>
                </a:tc>
                <a:tc>
                  <a:txBody>
                    <a:bodyPr/>
                    <a:lstStyle/>
                    <a:p>
                      <a:pPr algn="ctr"/>
                      <a:r>
                        <a:rPr lang="en-US" sz="1200" dirty="0">
                          <a:latin typeface="Arial" panose="020B0604020202020204" pitchFamily="34" charset="0"/>
                          <a:cs typeface="Arial" panose="020B0604020202020204" pitchFamily="34" charset="0"/>
                        </a:rPr>
                        <a:t>Element Name</a:t>
                      </a:r>
                    </a:p>
                  </a:txBody>
                  <a:tcPr/>
                </a:tc>
                <a:tc>
                  <a:txBody>
                    <a:bodyPr/>
                    <a:lstStyle/>
                    <a:p>
                      <a:pPr algn="ctr"/>
                      <a:r>
                        <a:rPr lang="en-US" sz="1200" dirty="0">
                          <a:latin typeface="Arial" panose="020B0604020202020204" pitchFamily="34" charset="0"/>
                          <a:cs typeface="Arial" panose="020B0604020202020204" pitchFamily="34" charset="0"/>
                        </a:rPr>
                        <a:t>Data Type</a:t>
                      </a:r>
                    </a:p>
                  </a:txBody>
                  <a:tcPr/>
                </a:tc>
                <a:tc>
                  <a:txBody>
                    <a:bodyPr/>
                    <a:lstStyle/>
                    <a:p>
                      <a:pPr algn="ctr"/>
                      <a:r>
                        <a:rPr lang="en-US" sz="1200" dirty="0">
                          <a:latin typeface="Arial" panose="020B0604020202020204" pitchFamily="34" charset="0"/>
                          <a:cs typeface="Arial" panose="020B0604020202020204" pitchFamily="34" charset="0"/>
                        </a:rPr>
                        <a:t>Multiple Values Allowed</a:t>
                      </a:r>
                    </a:p>
                  </a:txBody>
                  <a:tcPr/>
                </a:tc>
                <a:tc>
                  <a:txBody>
                    <a:bodyPr/>
                    <a:lstStyle/>
                    <a:p>
                      <a:pPr algn="ctr"/>
                      <a:r>
                        <a:rPr lang="en-US" sz="1200" dirty="0">
                          <a:latin typeface="Arial" panose="020B0604020202020204" pitchFamily="34" charset="0"/>
                          <a:cs typeface="Arial" panose="020B0604020202020204" pitchFamily="34" charset="0"/>
                        </a:rPr>
                        <a:t>Change (from</a:t>
                      </a:r>
                      <a:r>
                        <a:rPr lang="en-US" sz="1200" baseline="0" dirty="0">
                          <a:latin typeface="Arial" panose="020B0604020202020204" pitchFamily="34" charset="0"/>
                          <a:cs typeface="Arial" panose="020B0604020202020204" pitchFamily="34" charset="0"/>
                        </a:rPr>
                        <a:t> PD1604)</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PIRL Element</a:t>
                      </a:r>
                    </a:p>
                  </a:txBody>
                  <a:tcPr/>
                </a:tc>
                <a:tc>
                  <a:txBody>
                    <a:bodyPr/>
                    <a:lstStyle/>
                    <a:p>
                      <a:pPr algn="ctr"/>
                      <a:r>
                        <a:rPr lang="en-US" sz="1200" dirty="0">
                          <a:latin typeface="Arial" panose="020B0604020202020204" pitchFamily="34" charset="0"/>
                          <a:cs typeface="Arial" panose="020B0604020202020204" pitchFamily="34" charset="0"/>
                        </a:rPr>
                        <a:t>Report at</a:t>
                      </a:r>
                    </a:p>
                  </a:txBody>
                  <a:tcPr/>
                </a:tc>
                <a:tc>
                  <a:txBody>
                    <a:bodyPr/>
                    <a:lstStyle/>
                    <a:p>
                      <a:pPr algn="ctr"/>
                      <a:r>
                        <a:rPr lang="en-US" sz="1200" dirty="0">
                          <a:latin typeface="Arial" panose="020B0604020202020204" pitchFamily="34" charset="0"/>
                          <a:cs typeface="Arial" panose="020B0604020202020204" pitchFamily="34" charset="0"/>
                        </a:rPr>
                        <a:t>Report</a:t>
                      </a:r>
                    </a:p>
                  </a:txBody>
                  <a:tcPr/>
                </a:tc>
                <a:tc>
                  <a:txBody>
                    <a:bodyPr/>
                    <a:lstStyle/>
                    <a:p>
                      <a:pPr algn="ctr"/>
                      <a:r>
                        <a:rPr lang="en-US" sz="1200" dirty="0">
                          <a:latin typeface="Arial" panose="020B0604020202020204" pitchFamily="34" charset="0"/>
                          <a:cs typeface="Arial" panose="020B0604020202020204" pitchFamily="34" charset="0"/>
                        </a:rPr>
                        <a:t>Updateable after initial reporting (Y/N)</a:t>
                      </a:r>
                    </a:p>
                  </a:txBody>
                  <a:tcPr/>
                </a:tc>
                <a:tc>
                  <a:txBody>
                    <a:bodyPr/>
                    <a:lstStyle/>
                    <a:p>
                      <a:pPr algn="ctr"/>
                      <a:r>
                        <a:rPr lang="en-US" sz="1200" dirty="0">
                          <a:latin typeface="Arial" panose="020B0604020202020204" pitchFamily="34" charset="0"/>
                          <a:cs typeface="Arial" panose="020B0604020202020204" pitchFamily="34" charset="0"/>
                        </a:rPr>
                        <a:t>Definitions or Instructions</a:t>
                      </a:r>
                    </a:p>
                  </a:txBody>
                  <a:tcPr/>
                </a:tc>
                <a:tc>
                  <a:txBody>
                    <a:bodyPr/>
                    <a:lstStyle/>
                    <a:p>
                      <a:pPr algn="ctr"/>
                      <a:r>
                        <a:rPr lang="en-US" sz="1200" dirty="0">
                          <a:latin typeface="Arial" panose="020B0604020202020204" pitchFamily="34" charset="0"/>
                          <a:cs typeface="Arial" panose="020B0604020202020204" pitchFamily="34" charset="0"/>
                        </a:rPr>
                        <a:t>Code Values</a:t>
                      </a:r>
                    </a:p>
                  </a:txBody>
                  <a:tcPr/>
                </a:tc>
                <a:extLst>
                  <a:ext uri="{0D108BD9-81ED-4DB2-BD59-A6C34878D82A}">
                    <a16:rowId xmlns:a16="http://schemas.microsoft.com/office/drawing/2014/main" val="1172979440"/>
                  </a:ext>
                </a:extLst>
              </a:tr>
              <a:tr h="1584506">
                <a:tc>
                  <a:txBody>
                    <a:bodyPr/>
                    <a:lstStyle/>
                    <a:p>
                      <a:r>
                        <a:rPr lang="en-US" sz="1200" dirty="0">
                          <a:latin typeface="Arial" panose="020B0604020202020204" pitchFamily="34" charset="0"/>
                          <a:cs typeface="Arial" panose="020B0604020202020204" pitchFamily="34" charset="0"/>
                        </a:rPr>
                        <a:t>180</a:t>
                      </a:r>
                    </a:p>
                  </a:txBody>
                  <a:tcPr/>
                </a:tc>
                <a:tc>
                  <a:txBody>
                    <a:bodyPr/>
                    <a:lstStyle/>
                    <a:p>
                      <a:r>
                        <a:rPr lang="en-US" sz="1200" b="1" dirty="0">
                          <a:latin typeface="Arial" panose="020B0604020202020204" pitchFamily="34" charset="0"/>
                          <a:cs typeface="Arial" panose="020B0604020202020204" pitchFamily="34" charset="0"/>
                        </a:rPr>
                        <a:t>Job Readiness Training</a:t>
                      </a:r>
                      <a:r>
                        <a:rPr lang="en-US" sz="12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Service, </a:t>
                      </a:r>
                    </a:p>
                    <a:p>
                      <a:r>
                        <a:rPr lang="en-US" sz="1200" dirty="0">
                          <a:latin typeface="Arial" panose="020B0604020202020204" pitchFamily="34" charset="0"/>
                          <a:cs typeface="Arial" panose="020B0604020202020204" pitchFamily="34" charset="0"/>
                        </a:rPr>
                        <a:t>Amount of VR Funds Expended for Service</a:t>
                      </a:r>
                    </a:p>
                    <a:p>
                      <a:r>
                        <a:rPr lang="en-US" sz="1200" dirty="0">
                          <a:latin typeface="Arial" panose="020B0604020202020204" pitchFamily="34" charset="0"/>
                          <a:cs typeface="Arial" panose="020B0604020202020204" pitchFamily="34" charset="0"/>
                        </a:rPr>
                        <a:t>(Title I)</a:t>
                      </a:r>
                    </a:p>
                  </a:txBody>
                  <a:tcPr/>
                </a:tc>
                <a:tc>
                  <a:txBody>
                    <a:bodyPr/>
                    <a:lstStyle/>
                    <a:p>
                      <a:r>
                        <a:rPr lang="en-US" sz="1200" dirty="0">
                          <a:latin typeface="Arial" panose="020B0604020202020204" pitchFamily="34" charset="0"/>
                          <a:cs typeface="Arial" panose="020B0604020202020204" pitchFamily="34" charset="0"/>
                        </a:rPr>
                        <a:t>INT 6</a:t>
                      </a:r>
                    </a:p>
                  </a:txBody>
                  <a:tcPr/>
                </a:tc>
                <a:tc>
                  <a:txBody>
                    <a:bodyPr/>
                    <a:lstStyle/>
                    <a:p>
                      <a:r>
                        <a:rPr lang="en-US" sz="1200" dirty="0">
                          <a:latin typeface="Arial" panose="020B0604020202020204" pitchFamily="34" charset="0"/>
                          <a:cs typeface="Arial" panose="020B0604020202020204" pitchFamily="34" charset="0"/>
                        </a:rPr>
                        <a:t>No</a:t>
                      </a:r>
                    </a:p>
                  </a:txBody>
                  <a:tcPr/>
                </a:tc>
                <a:tc>
                  <a:txBody>
                    <a:bodyPr/>
                    <a:lstStyle/>
                    <a:p>
                      <a:r>
                        <a:rPr lang="en-US" sz="1200" dirty="0">
                          <a:latin typeface="Arial" panose="020B0604020202020204" pitchFamily="34" charset="0"/>
                          <a:cs typeface="Arial" panose="020B0604020202020204" pitchFamily="34" charset="0"/>
                        </a:rPr>
                        <a:t>No</a:t>
                      </a:r>
                    </a:p>
                  </a:txBody>
                  <a:tcPr/>
                </a:tc>
                <a:tc>
                  <a:txBody>
                    <a:bodyPr/>
                    <a:lstStyle/>
                    <a:p>
                      <a:endParaRPr lang="en-US"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Training Services Data Elements</a:t>
                      </a:r>
                    </a:p>
                  </a:txBody>
                  <a:tcPr/>
                </a:tc>
                <a:tc>
                  <a:txBody>
                    <a:bodyPr/>
                    <a:lstStyle/>
                    <a:p>
                      <a:r>
                        <a:rPr lang="en-US" sz="1200" dirty="0">
                          <a:latin typeface="Arial" panose="020B0604020202020204" pitchFamily="34" charset="0"/>
                          <a:cs typeface="Arial" panose="020B0604020202020204" pitchFamily="34" charset="0"/>
                        </a:rPr>
                        <a:t>Upon</a:t>
                      </a:r>
                      <a:r>
                        <a:rPr lang="en-US" sz="1200" baseline="0" dirty="0">
                          <a:latin typeface="Arial" panose="020B0604020202020204" pitchFamily="34" charset="0"/>
                          <a:cs typeface="Arial" panose="020B0604020202020204" pitchFamily="34" charset="0"/>
                        </a:rPr>
                        <a:t> Occurrence</a:t>
                      </a:r>
                      <a:endParaRPr lang="en-US"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Yes</a:t>
                      </a:r>
                    </a:p>
                  </a:txBody>
                  <a:tcPr/>
                </a:tc>
                <a:tc>
                  <a:txBody>
                    <a:bodyPr/>
                    <a:lstStyle/>
                    <a:p>
                      <a:r>
                        <a:rPr lang="en-US" sz="1200" dirty="0">
                          <a:latin typeface="Arial" panose="020B0604020202020204" pitchFamily="34" charset="0"/>
                          <a:cs typeface="Arial" panose="020B0604020202020204" pitchFamily="34" charset="0"/>
                        </a:rPr>
                        <a:t>Report the quarterly VR program expenditures for the purchased service. Expenditures may include non-Federal share and VR program Federal funds, including program income, used to purchase the service. Expenditures do not include unliquidated obligations or encumbrances.</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Report at the time the expenditure is paid.</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Leave blank if service was not provided through purchase by VR agency. </a:t>
                      </a:r>
                    </a:p>
                  </a:txBody>
                  <a:tcPr/>
                </a:tc>
                <a:tc>
                  <a:txBody>
                    <a:bodyPr/>
                    <a:lstStyle/>
                    <a:p>
                      <a:r>
                        <a:rPr lang="en-US" sz="1200" dirty="0">
                          <a:latin typeface="Arial" panose="020B0604020202020204" pitchFamily="34" charset="0"/>
                          <a:cs typeface="Arial" panose="020B0604020202020204" pitchFamily="34" charset="0"/>
                        </a:rPr>
                        <a:t>XXXXXX</a:t>
                      </a:r>
                    </a:p>
                  </a:txBody>
                  <a:tcPr/>
                </a:tc>
                <a:extLst>
                  <a:ext uri="{0D108BD9-81ED-4DB2-BD59-A6C34878D82A}">
                    <a16:rowId xmlns:a16="http://schemas.microsoft.com/office/drawing/2014/main" val="3487203931"/>
                  </a:ext>
                </a:extLst>
              </a:tr>
            </a:tbl>
          </a:graphicData>
        </a:graphic>
      </p:graphicFrame>
      <p:sp>
        <p:nvSpPr>
          <p:cNvPr id="7" name="Oval 6" descr="Circle around &quot;Report at the time the expenditure is paid.&quot;"/>
          <p:cNvSpPr/>
          <p:nvPr/>
        </p:nvSpPr>
        <p:spPr>
          <a:xfrm>
            <a:off x="7842720" y="4155865"/>
            <a:ext cx="3053880" cy="711000"/>
          </a:xfrm>
          <a:prstGeom prst="ellipse">
            <a:avLst/>
          </a:prstGeom>
          <a:noFill/>
          <a:ln w="24000">
            <a:solidFill>
              <a:srgbClr val="ED1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D1C24"/>
              </a:solidFill>
            </a:endParaRPr>
          </a:p>
        </p:txBody>
      </p:sp>
      <p:sp>
        <p:nvSpPr>
          <p:cNvPr id="6" name="TextBox 5"/>
          <p:cNvSpPr txBox="1"/>
          <p:nvPr/>
        </p:nvSpPr>
        <p:spPr>
          <a:xfrm>
            <a:off x="1295400" y="5496496"/>
            <a:ext cx="10209229" cy="123110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Job Readiness Training – Amount of VR Funds Expended for Service</a:t>
            </a:r>
            <a:endParaRPr lang="en-US" sz="1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CRP mails invoice for Job Readiness Training on March 13, 2020</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VR agency pays bill on March 15, 2020 (</a:t>
            </a:r>
            <a:r>
              <a:rPr lang="en-US" sz="1400" b="1" dirty="0">
                <a:latin typeface="Arial" panose="020B0604020202020204" pitchFamily="34" charset="0"/>
                <a:cs typeface="Arial" panose="020B0604020202020204" pitchFamily="34" charset="0"/>
              </a:rPr>
              <a:t>funds expended</a:t>
            </a:r>
            <a:r>
              <a:rPr lang="en-US" sz="1400" dirty="0">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DE 180 – Amount of funds expended is reported during Program Year  2019 3</a:t>
            </a:r>
            <a:r>
              <a:rPr lang="en-US" sz="1400" baseline="30000" dirty="0">
                <a:latin typeface="Arial" panose="020B0604020202020204" pitchFamily="34" charset="0"/>
                <a:cs typeface="Arial" panose="020B0604020202020204" pitchFamily="34" charset="0"/>
              </a:rPr>
              <a:t>rd</a:t>
            </a:r>
            <a:r>
              <a:rPr lang="en-US" sz="1400" dirty="0">
                <a:latin typeface="Arial" panose="020B0604020202020204" pitchFamily="34" charset="0"/>
                <a:cs typeface="Arial" panose="020B0604020202020204" pitchFamily="34" charset="0"/>
              </a:rPr>
              <a:t> Quarter (January 1-March 31)</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Submitted to RSA no later than May 15, 2020 (due date for 3</a:t>
            </a:r>
            <a:r>
              <a:rPr lang="en-US" sz="1400" baseline="30000" dirty="0">
                <a:latin typeface="Arial" panose="020B0604020202020204" pitchFamily="34" charset="0"/>
                <a:cs typeface="Arial" panose="020B0604020202020204" pitchFamily="34" charset="0"/>
              </a:rPr>
              <a:t>rd</a:t>
            </a:r>
            <a:r>
              <a:rPr lang="en-US" sz="1400" dirty="0">
                <a:latin typeface="Arial" panose="020B0604020202020204" pitchFamily="34" charset="0"/>
                <a:cs typeface="Arial" panose="020B0604020202020204" pitchFamily="34" charset="0"/>
              </a:rPr>
              <a:t> Quarter Report)</a:t>
            </a:r>
          </a:p>
        </p:txBody>
      </p:sp>
      <p:sp>
        <p:nvSpPr>
          <p:cNvPr id="4" name="Slide Number Placeholder 3"/>
          <p:cNvSpPr>
            <a:spLocks noGrp="1"/>
          </p:cNvSpPr>
          <p:nvPr>
            <p:ph type="sldNum" sz="quarter" idx="12"/>
          </p:nvPr>
        </p:nvSpPr>
        <p:spPr>
          <a:xfrm>
            <a:off x="9885218" y="6453282"/>
            <a:ext cx="1371600" cy="274320"/>
          </a:xfrm>
        </p:spPr>
        <p:txBody>
          <a:bodyPr/>
          <a:lstStyle/>
          <a:p>
            <a:fld id="{A7F8E3F6-DE14-48B2-B2BC-6FABA9630FB8}" type="slidenum">
              <a:rPr lang="en-US" smtClean="0"/>
              <a:t>20</a:t>
            </a:fld>
            <a:endParaRPr lang="en-US" dirty="0"/>
          </a:p>
        </p:txBody>
      </p:sp>
    </p:spTree>
    <p:extLst>
      <p:ext uri="{BB962C8B-B14F-4D97-AF65-F5344CB8AC3E}">
        <p14:creationId xmlns:p14="http://schemas.microsoft.com/office/powerpoint/2010/main" val="370157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RSA-911 Training Series</a:t>
            </a:r>
          </a:p>
        </p:txBody>
      </p:sp>
      <p:sp>
        <p:nvSpPr>
          <p:cNvPr id="6" name="Content Placeholder 5"/>
          <p:cNvSpPr>
            <a:spLocks noGrp="1"/>
          </p:cNvSpPr>
          <p:nvPr>
            <p:ph idx="1"/>
          </p:nvPr>
        </p:nvSpPr>
        <p:spPr>
          <a:xfrm>
            <a:off x="1295400" y="1828799"/>
            <a:ext cx="9601200" cy="4820519"/>
          </a:xfrm>
        </p:spPr>
        <p:txBody>
          <a:bodyPr>
            <a:normAutofit/>
          </a:bodyPr>
          <a:lstStyle/>
          <a:p>
            <a:pPr marL="457200" indent="-457200">
              <a:lnSpc>
                <a:spcPct val="100000"/>
              </a:lnSpc>
              <a:buFont typeface="+mj-lt"/>
              <a:buAutoNum type="arabicPeriod"/>
            </a:pPr>
            <a:r>
              <a:rPr lang="en-US" dirty="0"/>
              <a:t>Background and Implementation </a:t>
            </a:r>
          </a:p>
          <a:p>
            <a:pPr marL="457200" indent="-457200">
              <a:lnSpc>
                <a:spcPct val="100000"/>
              </a:lnSpc>
              <a:buFont typeface="+mj-lt"/>
              <a:buAutoNum type="arabicPeriod"/>
            </a:pPr>
            <a:r>
              <a:rPr lang="en-US" dirty="0"/>
              <a:t>Reporting Expenditures for VR Services</a:t>
            </a:r>
          </a:p>
          <a:p>
            <a:pPr marL="457200" indent="-457200">
              <a:lnSpc>
                <a:spcPct val="100000"/>
              </a:lnSpc>
              <a:buFont typeface="+mj-lt"/>
              <a:buAutoNum type="arabicPeriod"/>
            </a:pPr>
            <a:r>
              <a:rPr lang="en-US" dirty="0"/>
              <a:t>Pre-Employment Transition Services (Pre-ETS)</a:t>
            </a:r>
          </a:p>
          <a:p>
            <a:pPr marL="457200" indent="-457200">
              <a:lnSpc>
                <a:spcPct val="100000"/>
              </a:lnSpc>
              <a:buFont typeface="+mj-lt"/>
              <a:buAutoNum type="arabicPeriod"/>
            </a:pPr>
            <a:r>
              <a:rPr lang="en-US" dirty="0"/>
              <a:t>Supported Employment (SE) Services</a:t>
            </a:r>
          </a:p>
          <a:p>
            <a:pPr marL="457200" indent="-457200">
              <a:lnSpc>
                <a:spcPct val="100000"/>
              </a:lnSpc>
              <a:buFont typeface="+mj-lt"/>
              <a:buAutoNum type="arabicPeriod"/>
            </a:pPr>
            <a:r>
              <a:rPr lang="en-US" dirty="0"/>
              <a:t>Measurable Skill Gains (MSG) and Credential Attainment</a:t>
            </a:r>
          </a:p>
          <a:p>
            <a:pPr marL="457200" indent="-457200">
              <a:lnSpc>
                <a:spcPct val="100000"/>
              </a:lnSpc>
              <a:buFont typeface="+mj-lt"/>
              <a:buAutoNum type="arabicPeriod"/>
            </a:pPr>
            <a:r>
              <a:rPr lang="en-US" dirty="0"/>
              <a:t>Exit and Post-Exit Data Elements</a:t>
            </a:r>
          </a:p>
          <a:p>
            <a:pPr marL="457200" indent="-457200">
              <a:lnSpc>
                <a:spcPct val="100000"/>
              </a:lnSpc>
              <a:buFont typeface="+mj-lt"/>
              <a:buAutoNum type="arabicPeriod"/>
            </a:pPr>
            <a:r>
              <a:rPr lang="en-US" dirty="0"/>
              <a:t>New Data Elements – Additional “Need to Know” Information </a:t>
            </a:r>
          </a:p>
          <a:p>
            <a:pPr marL="457200" indent="-457200">
              <a:lnSpc>
                <a:spcPct val="100000"/>
              </a:lnSpc>
              <a:buFont typeface="+mj-lt"/>
              <a:buAutoNum type="arabicPeriod"/>
            </a:pPr>
            <a:r>
              <a:rPr lang="en-US" dirty="0"/>
              <a:t>RSA-911 Information Used in the WIOA Annual Report</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000" b="0" i="0" u="none" strike="noStrike" kern="1200" cap="none" spc="0" normalizeH="0" baseline="0" noProof="0" smtClean="0">
                <a:ln>
                  <a:noFill/>
                </a:ln>
                <a:solidFill>
                  <a:srgbClr val="545E74"/>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00" b="0" i="0" u="none" strike="noStrike" kern="1200" cap="none" spc="0" normalizeH="0" baseline="0" noProof="0" dirty="0">
              <a:ln>
                <a:noFill/>
              </a:ln>
              <a:solidFill>
                <a:srgbClr val="545E74"/>
              </a:solidFill>
              <a:effectLst/>
              <a:uLnTx/>
              <a:uFillTx/>
              <a:latin typeface="Book Antiqua"/>
              <a:ea typeface="+mn-ea"/>
              <a:cs typeface="+mn-cs"/>
            </a:endParaRPr>
          </a:p>
        </p:txBody>
      </p:sp>
    </p:spTree>
    <p:custDataLst>
      <p:tags r:id="rId1"/>
    </p:custDataLst>
    <p:extLst>
      <p:ext uri="{BB962C8B-B14F-4D97-AF65-F5344CB8AC3E}">
        <p14:creationId xmlns:p14="http://schemas.microsoft.com/office/powerpoint/2010/main" val="3913833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Reporting VR Expenditures</a:t>
            </a:r>
          </a:p>
        </p:txBody>
      </p:sp>
      <p:sp>
        <p:nvSpPr>
          <p:cNvPr id="3" name="Content Placeholder 2"/>
          <p:cNvSpPr>
            <a:spLocks noGrp="1"/>
          </p:cNvSpPr>
          <p:nvPr>
            <p:ph idx="1"/>
          </p:nvPr>
        </p:nvSpPr>
        <p:spPr>
          <a:xfrm>
            <a:off x="1295400" y="1828800"/>
            <a:ext cx="9906000" cy="4343400"/>
          </a:xfrm>
        </p:spPr>
        <p:txBody>
          <a:bodyPr>
            <a:noAutofit/>
          </a:bodyPr>
          <a:lstStyle/>
          <a:p>
            <a:pPr marL="0" indent="0">
              <a:lnSpc>
                <a:spcPct val="100000"/>
              </a:lnSpc>
              <a:buNone/>
            </a:pPr>
            <a:r>
              <a:rPr lang="en-US" dirty="0">
                <a:solidFill>
                  <a:schemeClr val="accent3"/>
                </a:solidFill>
              </a:rPr>
              <a:t>RSA’s Comment Analysis (dated 01/25/2019) included in 30-day ICR Docket </a:t>
            </a:r>
            <a:r>
              <a:rPr lang="en-US" dirty="0" smtClean="0">
                <a:solidFill>
                  <a:schemeClr val="accent3"/>
                </a:solidFill>
              </a:rPr>
              <a:t>Folder</a:t>
            </a:r>
            <a:br>
              <a:rPr lang="en-US" dirty="0" smtClean="0">
                <a:solidFill>
                  <a:schemeClr val="accent3"/>
                </a:solidFill>
              </a:rPr>
            </a:br>
            <a:r>
              <a:rPr lang="en-US" dirty="0" smtClean="0">
                <a:hlinkClick r:id="rId3"/>
              </a:rPr>
              <a:t>https</a:t>
            </a:r>
            <a:r>
              <a:rPr lang="en-US" dirty="0">
                <a:hlinkClick r:id="rId3"/>
              </a:rPr>
              <a:t>://www.regulations.gov/document?D=ED-2018-ICCD-0100-0032</a:t>
            </a:r>
            <a:r>
              <a:rPr lang="en-US" dirty="0"/>
              <a:t> </a:t>
            </a:r>
          </a:p>
          <a:p>
            <a:pPr marL="0" indent="0">
              <a:lnSpc>
                <a:spcPct val="100000"/>
              </a:lnSpc>
              <a:buNone/>
            </a:pPr>
            <a:r>
              <a:rPr lang="en-US" dirty="0">
                <a:solidFill>
                  <a:schemeClr val="accent3"/>
                </a:solidFill>
              </a:rPr>
              <a:t>RSA-PD-16-04 Case Service Report (RSA-911)</a:t>
            </a:r>
            <a:r>
              <a:rPr lang="en-US" dirty="0"/>
              <a:t/>
            </a:r>
            <a:br>
              <a:rPr lang="en-US" dirty="0"/>
            </a:br>
            <a:r>
              <a:rPr lang="en-US" dirty="0">
                <a:hlinkClick r:id="rId4"/>
              </a:rPr>
              <a:t>https://www2.ed.gov/policy/speced/guid/rsa/subregulatory/pd-16-04.pdf</a:t>
            </a:r>
            <a:endParaRPr lang="en-US" dirty="0"/>
          </a:p>
          <a:p>
            <a:pPr marL="0" indent="0">
              <a:lnSpc>
                <a:spcPct val="100000"/>
              </a:lnSpc>
              <a:buNone/>
            </a:pPr>
            <a:r>
              <a:rPr lang="en-US" dirty="0">
                <a:solidFill>
                  <a:schemeClr val="accent3"/>
                </a:solidFill>
              </a:rPr>
              <a:t>RSA-PD-19-03 Case Service Report (RSA-911)</a:t>
            </a:r>
            <a:r>
              <a:rPr lang="en-US" dirty="0"/>
              <a:t/>
            </a:r>
            <a:br>
              <a:rPr lang="en-US" dirty="0"/>
            </a:br>
            <a:r>
              <a:rPr lang="en-US" dirty="0">
                <a:hlinkClick r:id="rId5"/>
              </a:rPr>
              <a:t>https://www2.ed.gov/policy/speced/guid/rsa/subregulatory/pd-19-03.pdf</a:t>
            </a:r>
            <a:r>
              <a:rPr lang="en-US" dirty="0"/>
              <a:t> </a:t>
            </a:r>
          </a:p>
          <a:p>
            <a:pPr marL="0" indent="0">
              <a:lnSpc>
                <a:spcPct val="100000"/>
              </a:lnSpc>
              <a:buNone/>
            </a:pPr>
            <a:r>
              <a:rPr lang="en-US" dirty="0">
                <a:solidFill>
                  <a:schemeClr val="accent3"/>
                </a:solidFill>
              </a:rPr>
              <a:t>RSA-911 Crosswalk (August 14, 2019)</a:t>
            </a:r>
            <a:r>
              <a:rPr lang="en-US" dirty="0"/>
              <a:t> </a:t>
            </a:r>
            <a:r>
              <a:rPr lang="en-US" dirty="0">
                <a:hlinkClick r:id="rId6"/>
              </a:rPr>
              <a:t>https://</a:t>
            </a:r>
            <a:r>
              <a:rPr lang="en-US" dirty="0" smtClean="0">
                <a:hlinkClick r:id="rId6"/>
              </a:rPr>
              <a:t>www2.ed.gov/rschstat/eval/rehab/case-service-report-rsa-911-crosswalk-of-changes.xlsx</a:t>
            </a:r>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pPr/>
              <a:t>22</a:t>
            </a:fld>
            <a:endParaRPr lang="en-US" dirty="0"/>
          </a:p>
        </p:txBody>
      </p:sp>
    </p:spTree>
    <p:extLst>
      <p:ext uri="{BB962C8B-B14F-4D97-AF65-F5344CB8AC3E}">
        <p14:creationId xmlns:p14="http://schemas.microsoft.com/office/powerpoint/2010/main" val="131610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Contact </a:t>
            </a:r>
          </a:p>
        </p:txBody>
      </p:sp>
      <p:sp>
        <p:nvSpPr>
          <p:cNvPr id="8" name="Content Placeholder 7"/>
          <p:cNvSpPr>
            <a:spLocks noGrp="1"/>
          </p:cNvSpPr>
          <p:nvPr>
            <p:ph sz="half" idx="2"/>
          </p:nvPr>
        </p:nvSpPr>
        <p:spPr>
          <a:xfrm>
            <a:off x="1295400" y="1828799"/>
            <a:ext cx="5398008" cy="2066545"/>
          </a:xfrm>
        </p:spPr>
        <p:txBody>
          <a:bodyPr/>
          <a:lstStyle/>
          <a:p>
            <a:pPr marL="0" indent="0">
              <a:lnSpc>
                <a:spcPct val="100000"/>
              </a:lnSpc>
              <a:buNone/>
            </a:pPr>
            <a:r>
              <a:rPr lang="en-US" b="1" dirty="0">
                <a:solidFill>
                  <a:srgbClr val="E38E41"/>
                </a:solidFill>
              </a:rPr>
              <a:t>Christopher Pope</a:t>
            </a:r>
          </a:p>
          <a:p>
            <a:pPr marL="0" indent="0">
              <a:lnSpc>
                <a:spcPct val="100000"/>
              </a:lnSpc>
              <a:spcBef>
                <a:spcPts val="0"/>
              </a:spcBef>
              <a:buNone/>
            </a:pPr>
            <a:r>
              <a:rPr lang="en-US" dirty="0"/>
              <a:t>Chief, Data Collection &amp; Analysis Unit </a:t>
            </a:r>
          </a:p>
          <a:p>
            <a:pPr marL="0" indent="0">
              <a:lnSpc>
                <a:spcPct val="100000"/>
              </a:lnSpc>
              <a:spcBef>
                <a:spcPts val="0"/>
              </a:spcBef>
              <a:buNone/>
            </a:pPr>
            <a:r>
              <a:rPr lang="en-US" dirty="0"/>
              <a:t>(202) 245-7375</a:t>
            </a:r>
          </a:p>
          <a:p>
            <a:pPr marL="0" indent="0">
              <a:lnSpc>
                <a:spcPct val="100000"/>
              </a:lnSpc>
              <a:spcBef>
                <a:spcPts val="0"/>
              </a:spcBef>
              <a:buNone/>
            </a:pPr>
            <a:r>
              <a:rPr lang="en-US" dirty="0">
                <a:hlinkClick r:id="rId3"/>
              </a:rPr>
              <a:t>RSAData@ed.gov</a:t>
            </a:r>
            <a:r>
              <a:rPr lang="en-US" dirty="0"/>
              <a:t>  </a:t>
            </a:r>
            <a:r>
              <a:rPr lang="en-US" strike="sngStrike" dirty="0">
                <a:solidFill>
                  <a:srgbClr val="FF0000"/>
                </a:solidFill>
              </a:rPr>
              <a:t> </a:t>
            </a:r>
          </a:p>
          <a:p>
            <a:pPr marL="0" indent="0">
              <a:lnSpc>
                <a:spcPct val="100000"/>
              </a:lnSpc>
              <a:spcBef>
                <a:spcPts val="0"/>
              </a:spcBef>
              <a:buNone/>
            </a:pPr>
            <a:r>
              <a:rPr lang="en-US" dirty="0">
                <a:hlinkClick r:id="rId4"/>
              </a:rPr>
              <a:t>rsa.ed.gov</a:t>
            </a:r>
            <a:r>
              <a:rPr lang="en-US" dirty="0"/>
              <a:t>   </a:t>
            </a:r>
          </a:p>
          <a:p>
            <a:endParaRPr lang="en-US" dirty="0"/>
          </a:p>
        </p:txBody>
      </p:sp>
      <p:pic>
        <p:nvPicPr>
          <p:cNvPr id="3" name="Picture 2" descr="U.S. Department of Education Logo" title="U.S. Department of Education 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94278" y="1725607"/>
            <a:ext cx="2481072" cy="2481072"/>
          </a:xfrm>
          <a:prstGeom prst="rect">
            <a:avLst/>
          </a:prstGeom>
        </p:spPr>
      </p:pic>
      <p:sp>
        <p:nvSpPr>
          <p:cNvPr id="7" name="Content Placeholder 5"/>
          <p:cNvSpPr>
            <a:spLocks noGrp="1"/>
          </p:cNvSpPr>
          <p:nvPr>
            <p:ph sz="half" idx="1"/>
          </p:nvPr>
        </p:nvSpPr>
        <p:spPr>
          <a:xfrm>
            <a:off x="1295400" y="4095095"/>
            <a:ext cx="5029200" cy="1866793"/>
          </a:xfrm>
        </p:spPr>
        <p:txBody>
          <a:bodyPr>
            <a:normAutofit/>
          </a:bodyPr>
          <a:lstStyle/>
          <a:p>
            <a:pPr marL="0" lvl="0" indent="0">
              <a:lnSpc>
                <a:spcPct val="100000"/>
              </a:lnSpc>
              <a:buNone/>
            </a:pPr>
            <a:r>
              <a:rPr lang="en-US" b="1" dirty="0">
                <a:solidFill>
                  <a:srgbClr val="E38E41"/>
                </a:solidFill>
              </a:rPr>
              <a:t>Rachel Anderson</a:t>
            </a:r>
          </a:p>
          <a:p>
            <a:pPr marL="0" lvl="0" indent="0">
              <a:lnSpc>
                <a:spcPct val="100000"/>
              </a:lnSpc>
              <a:spcBef>
                <a:spcPts val="0"/>
              </a:spcBef>
              <a:buNone/>
            </a:pPr>
            <a:r>
              <a:rPr lang="en-US" dirty="0"/>
              <a:t>(435) 764-8487</a:t>
            </a:r>
          </a:p>
          <a:p>
            <a:pPr marL="0" lvl="0" indent="0">
              <a:lnSpc>
                <a:spcPct val="100000"/>
              </a:lnSpc>
              <a:spcBef>
                <a:spcPts val="0"/>
              </a:spcBef>
              <a:buNone/>
            </a:pPr>
            <a:r>
              <a:rPr lang="en-US" dirty="0">
                <a:hlinkClick r:id="rId6"/>
              </a:rPr>
              <a:t>randerson@ndi-inc.org</a:t>
            </a:r>
            <a:r>
              <a:rPr lang="en-US" dirty="0"/>
              <a:t> </a:t>
            </a:r>
          </a:p>
          <a:p>
            <a:pPr marL="0" lvl="0" indent="0">
              <a:lnSpc>
                <a:spcPct val="100000"/>
              </a:lnSpc>
              <a:spcBef>
                <a:spcPts val="0"/>
              </a:spcBef>
              <a:buNone/>
            </a:pPr>
            <a:r>
              <a:rPr lang="en-US" dirty="0">
                <a:hlinkClick r:id="rId7"/>
              </a:rPr>
              <a:t>www.WINTAC.org</a:t>
            </a:r>
            <a:r>
              <a:rPr lang="en-US" dirty="0"/>
              <a:t>  </a:t>
            </a:r>
          </a:p>
        </p:txBody>
      </p:sp>
      <p:pic>
        <p:nvPicPr>
          <p:cNvPr id="4" name="Picture 3" descr="National Disability Institute logo."/>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19648" y="4372232"/>
            <a:ext cx="3230333" cy="1141957"/>
          </a:xfrm>
          <a:prstGeom prst="rect">
            <a:avLst/>
          </a:prstGeom>
        </p:spPr>
      </p:pic>
      <p:sp>
        <p:nvSpPr>
          <p:cNvPr id="2" name="Slide Number Placeholder 1"/>
          <p:cNvSpPr>
            <a:spLocks noGrp="1"/>
          </p:cNvSpPr>
          <p:nvPr>
            <p:ph type="sldNum" sz="quarter" idx="12"/>
          </p:nvPr>
        </p:nvSpPr>
        <p:spPr/>
        <p:txBody>
          <a:bodyPr/>
          <a:lstStyle/>
          <a:p>
            <a:fld id="{6113E31D-E2AB-40D1-8B51-AFA5AFEF393A}" type="slidenum">
              <a:rPr lang="en-US" smtClean="0"/>
              <a:pPr/>
              <a:t>23</a:t>
            </a:fld>
            <a:endParaRPr lang="en-US" dirty="0"/>
          </a:p>
        </p:txBody>
      </p:sp>
    </p:spTree>
    <p:extLst>
      <p:ext uri="{BB962C8B-B14F-4D97-AF65-F5344CB8AC3E}">
        <p14:creationId xmlns:p14="http://schemas.microsoft.com/office/powerpoint/2010/main" val="333440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Presenters</a:t>
            </a:r>
          </a:p>
        </p:txBody>
      </p:sp>
      <p:sp>
        <p:nvSpPr>
          <p:cNvPr id="7" name="Text Placeholder 6"/>
          <p:cNvSpPr>
            <a:spLocks noGrp="1"/>
          </p:cNvSpPr>
          <p:nvPr>
            <p:ph type="body" idx="1"/>
          </p:nvPr>
        </p:nvSpPr>
        <p:spPr>
          <a:xfrm>
            <a:off x="1295400" y="1814830"/>
            <a:ext cx="4572000" cy="850392"/>
          </a:xfrm>
        </p:spPr>
        <p:txBody>
          <a:bodyPr/>
          <a:lstStyle/>
          <a:p>
            <a:r>
              <a:rPr lang="en-US" dirty="0"/>
              <a:t>Christopher Pope, RSA</a:t>
            </a:r>
          </a:p>
        </p:txBody>
      </p:sp>
      <p:pic>
        <p:nvPicPr>
          <p:cNvPr id="11" name="Content Placeholder 10" descr="Headshot Christopher Pope, RSA."/>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22663" t="1010" r="-109" b="26961"/>
          <a:stretch/>
        </p:blipFill>
        <p:spPr>
          <a:xfrm>
            <a:off x="1872095" y="2665222"/>
            <a:ext cx="2467820" cy="32133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Oval 2" descr="US Department of Education Logo"/>
          <p:cNvSpPr/>
          <p:nvPr/>
        </p:nvSpPr>
        <p:spPr>
          <a:xfrm>
            <a:off x="3738973" y="4862945"/>
            <a:ext cx="1177637" cy="1205346"/>
          </a:xfrm>
          <a:prstGeom prst="ellipse">
            <a:avLst/>
          </a:prstGeom>
          <a:blipFill dpi="0" rotWithShape="1">
            <a:blip r:embed="rId4">
              <a:extLst>
                <a:ext uri="{28A0092B-C50C-407E-A947-70E740481C1C}">
                  <a14:useLocalDpi xmlns:a14="http://schemas.microsoft.com/office/drawing/2010/main" val="0"/>
                </a:ext>
              </a:extLst>
            </a:blip>
            <a:srcRect/>
            <a:stretch>
              <a:fillRect l="-15144" t="-15444" r="-15443" b="-15144"/>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3"/>
          </p:nvPr>
        </p:nvSpPr>
        <p:spPr/>
        <p:txBody>
          <a:bodyPr/>
          <a:lstStyle/>
          <a:p>
            <a:r>
              <a:rPr lang="en-US" dirty="0"/>
              <a:t>Rachel Anderson, WINTAC</a:t>
            </a:r>
          </a:p>
        </p:txBody>
      </p:sp>
      <p:pic>
        <p:nvPicPr>
          <p:cNvPr id="12" name="Content Placeholder 11" descr="Headshot Rachel Anderson, WINTAC."/>
          <p:cNvPicPr>
            <a:picLocks noGrp="1" noChangeAspect="1"/>
          </p:cNvPicPr>
          <p:nvPr>
            <p:ph sz="quarter" idx="4"/>
          </p:nvPr>
        </p:nvPicPr>
        <p:blipFill rotWithShape="1">
          <a:blip r:embed="rId5" cstate="print">
            <a:extLst>
              <a:ext uri="{28A0092B-C50C-407E-A947-70E740481C1C}">
                <a14:useLocalDpi xmlns:a14="http://schemas.microsoft.com/office/drawing/2010/main" val="0"/>
              </a:ext>
            </a:extLst>
          </a:blip>
          <a:srcRect l="11489" r="35421"/>
          <a:stretch/>
        </p:blipFill>
        <p:spPr>
          <a:xfrm>
            <a:off x="7342908" y="2690495"/>
            <a:ext cx="2535383" cy="318807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Oval 9" descr="WINTAC Logo"/>
          <p:cNvSpPr/>
          <p:nvPr/>
        </p:nvSpPr>
        <p:spPr>
          <a:xfrm>
            <a:off x="9289472" y="4862945"/>
            <a:ext cx="1177637" cy="1205346"/>
          </a:xfrm>
          <a:prstGeom prst="ellipse">
            <a:avLst/>
          </a:prstGeom>
          <a:blipFill dpi="0" rotWithShape="1">
            <a:blip r:embed="rId6"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3</a:t>
            </a:fld>
            <a:endParaRPr lang="en-US" dirty="0"/>
          </a:p>
        </p:txBody>
      </p:sp>
    </p:spTree>
    <p:extLst>
      <p:ext uri="{BB962C8B-B14F-4D97-AF65-F5344CB8AC3E}">
        <p14:creationId xmlns:p14="http://schemas.microsoft.com/office/powerpoint/2010/main" val="1972612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Expenditures for VR Services</a:t>
            </a:r>
            <a:br>
              <a:rPr lang="en-US" dirty="0"/>
            </a:br>
            <a:r>
              <a:rPr lang="en-US" dirty="0"/>
              <a:t>(2/8 Training Series)</a:t>
            </a:r>
          </a:p>
        </p:txBody>
      </p:sp>
      <p:sp>
        <p:nvSpPr>
          <p:cNvPr id="3" name="Text Placeholder 2"/>
          <p:cNvSpPr>
            <a:spLocks noGrp="1"/>
          </p:cNvSpPr>
          <p:nvPr>
            <p:ph type="body" idx="1"/>
          </p:nvPr>
        </p:nvSpPr>
        <p:spPr/>
        <p:txBody>
          <a:bodyPr/>
          <a:lstStyle/>
          <a:p>
            <a:r>
              <a:rPr lang="en-US" dirty="0"/>
              <a:t>October 2019</a:t>
            </a:r>
          </a:p>
        </p:txBody>
      </p:sp>
    </p:spTree>
    <p:extLst>
      <p:ext uri="{BB962C8B-B14F-4D97-AF65-F5344CB8AC3E}">
        <p14:creationId xmlns:p14="http://schemas.microsoft.com/office/powerpoint/2010/main" val="3094332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Today’s Training </a:t>
            </a:r>
          </a:p>
        </p:txBody>
      </p:sp>
      <p:sp>
        <p:nvSpPr>
          <p:cNvPr id="6" name="Content Placeholder 5"/>
          <p:cNvSpPr>
            <a:spLocks noGrp="1"/>
          </p:cNvSpPr>
          <p:nvPr>
            <p:ph idx="1"/>
          </p:nvPr>
        </p:nvSpPr>
        <p:spPr/>
        <p:txBody>
          <a:bodyPr/>
          <a:lstStyle/>
          <a:p>
            <a:pPr marL="457200" indent="-457200">
              <a:buFont typeface="+mj-lt"/>
              <a:buAutoNum type="arabicPeriod"/>
            </a:pPr>
            <a:r>
              <a:rPr lang="en-US" dirty="0"/>
              <a:t>RSA-911 Reporting Service Types and Provision Timelines </a:t>
            </a:r>
          </a:p>
          <a:p>
            <a:pPr marL="457200" indent="-457200">
              <a:buFont typeface="+mj-lt"/>
              <a:buAutoNum type="arabicPeriod"/>
            </a:pPr>
            <a:r>
              <a:rPr lang="en-US" dirty="0"/>
              <a:t>Quarterly Reporting Requirements</a:t>
            </a:r>
          </a:p>
          <a:p>
            <a:pPr lvl="1"/>
            <a:r>
              <a:rPr lang="en-US" dirty="0"/>
              <a:t>Reporting VR Services Provided</a:t>
            </a:r>
          </a:p>
          <a:p>
            <a:pPr lvl="1"/>
            <a:r>
              <a:rPr lang="en-US" dirty="0"/>
              <a:t>Reporting Expenditures for VR Services</a:t>
            </a:r>
          </a:p>
          <a:p>
            <a:pPr lvl="1"/>
            <a:r>
              <a:rPr lang="en-US" dirty="0"/>
              <a:t>Internal Controls</a:t>
            </a:r>
          </a:p>
          <a:p>
            <a:pPr marL="457200" indent="-457200">
              <a:buFont typeface="+mj-lt"/>
              <a:buAutoNum type="arabicPeriod"/>
            </a:pPr>
            <a:r>
              <a:rPr lang="en-US" dirty="0"/>
              <a:t>PD 19-03 RSA-911 Examples</a:t>
            </a:r>
          </a:p>
          <a:p>
            <a:pPr marL="457200" indent="-457200">
              <a:buFont typeface="+mj-lt"/>
              <a:buAutoNum type="arabicPeriod"/>
            </a:pPr>
            <a:r>
              <a:rPr lang="en-US" dirty="0"/>
              <a:t>Outline for upcoming RSA-911 training topics </a:t>
            </a:r>
          </a:p>
          <a:p>
            <a:pPr marL="457200" indent="-457200">
              <a:buFont typeface="+mj-lt"/>
              <a:buAutoNum type="arabicPeriod"/>
            </a:pPr>
            <a:r>
              <a:rPr lang="en-US" dirty="0"/>
              <a:t>Tools/resources</a:t>
            </a:r>
          </a:p>
        </p:txBody>
      </p:sp>
      <p:sp>
        <p:nvSpPr>
          <p:cNvPr id="2" name="Slide Number Placeholder 1"/>
          <p:cNvSpPr>
            <a:spLocks noGrp="1"/>
          </p:cNvSpPr>
          <p:nvPr>
            <p:ph type="sldNum" sz="quarter" idx="12"/>
          </p:nvPr>
        </p:nvSpPr>
        <p:spPr/>
        <p:txBody>
          <a:bodyPr/>
          <a:lstStyle/>
          <a:p>
            <a:pPr lvl="0"/>
            <a:fld id="{A7F8E3F6-DE14-48B2-B2BC-6FABA9630FB8}" type="slidenum">
              <a:rPr lang="en-US" noProof="0" smtClean="0"/>
              <a:pPr lvl="0"/>
              <a:t>5</a:t>
            </a:fld>
            <a:endParaRPr lang="en-US" noProof="0" dirty="0"/>
          </a:p>
        </p:txBody>
      </p:sp>
    </p:spTree>
    <p:custDataLst>
      <p:tags r:id="rId1"/>
    </p:custDataLst>
    <p:extLst>
      <p:ext uri="{BB962C8B-B14F-4D97-AF65-F5344CB8AC3E}">
        <p14:creationId xmlns:p14="http://schemas.microsoft.com/office/powerpoint/2010/main" val="198932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VR Services – Types</a:t>
            </a:r>
          </a:p>
        </p:txBody>
      </p:sp>
      <p:sp>
        <p:nvSpPr>
          <p:cNvPr id="3" name="Content Placeholder 2"/>
          <p:cNvSpPr>
            <a:spLocks noGrp="1"/>
          </p:cNvSpPr>
          <p:nvPr>
            <p:ph idx="1"/>
          </p:nvPr>
        </p:nvSpPr>
        <p:spPr/>
        <p:txBody>
          <a:bodyPr>
            <a:normAutofit/>
          </a:bodyPr>
          <a:lstStyle/>
          <a:p>
            <a:pPr>
              <a:lnSpc>
                <a:spcPct val="100000"/>
              </a:lnSpc>
            </a:pPr>
            <a:r>
              <a:rPr lang="en-US" dirty="0"/>
              <a:t>There are three types of VR services outlined in the Joint Performance Guidance and the RSA-911</a:t>
            </a:r>
          </a:p>
          <a:p>
            <a:pPr marL="685800" lvl="1" indent="-366713">
              <a:lnSpc>
                <a:spcPct val="100000"/>
              </a:lnSpc>
              <a:buFont typeface="Courier New" panose="02070309020205020404" pitchFamily="49" charset="0"/>
              <a:buChar char="o"/>
            </a:pPr>
            <a:r>
              <a:rPr lang="en-US" dirty="0"/>
              <a:t>Career Services (Reported in WIOA Annual Report)</a:t>
            </a:r>
          </a:p>
          <a:p>
            <a:pPr marL="685800" lvl="1" indent="-366713">
              <a:lnSpc>
                <a:spcPct val="100000"/>
              </a:lnSpc>
              <a:buFont typeface="Courier New" panose="02070309020205020404" pitchFamily="49" charset="0"/>
              <a:buChar char="o"/>
            </a:pPr>
            <a:r>
              <a:rPr lang="en-US" dirty="0"/>
              <a:t>Training Services (Reported in WIOA Annual Report)</a:t>
            </a:r>
          </a:p>
          <a:p>
            <a:pPr marL="685800" lvl="1" indent="-366713">
              <a:lnSpc>
                <a:spcPct val="100000"/>
              </a:lnSpc>
              <a:buFont typeface="Courier New" panose="02070309020205020404" pitchFamily="49" charset="0"/>
              <a:buChar char="o"/>
            </a:pPr>
            <a:r>
              <a:rPr lang="en-US" dirty="0"/>
              <a:t>Other Services (VR services that support Career and Training Services)</a:t>
            </a:r>
          </a:p>
          <a:p>
            <a:pPr>
              <a:lnSpc>
                <a:spcPct val="100000"/>
              </a:lnSpc>
            </a:pPr>
            <a:r>
              <a:rPr lang="en-US" dirty="0"/>
              <a:t>View Career and Training Services in </a:t>
            </a:r>
            <a:r>
              <a:rPr lang="en-US" dirty="0">
                <a:hlinkClick r:id="rId3"/>
              </a:rPr>
              <a:t>RSA-TAC-17-01 Attachment 7 Table D</a:t>
            </a:r>
            <a:r>
              <a:rPr lang="en-US" dirty="0"/>
              <a:t> – Participant Level Services Chart</a:t>
            </a:r>
          </a:p>
          <a:p>
            <a:pPr marL="685800" lvl="1" indent="-366713">
              <a:lnSpc>
                <a:spcPct val="100000"/>
              </a:lnSpc>
              <a:buFont typeface="Courier New" panose="02070309020205020404" pitchFamily="49" charset="0"/>
              <a:buChar char="o"/>
            </a:pPr>
            <a:r>
              <a:rPr lang="en-US" dirty="0"/>
              <a:t>Current version (dated August 17, 2017) reflects PD 16-04 Data Elements. Adjustments may be needed based on PD-19-03 Data Elements.</a:t>
            </a:r>
          </a:p>
        </p:txBody>
      </p:sp>
      <p:sp>
        <p:nvSpPr>
          <p:cNvPr id="4" name="Slide Number Placeholder 3"/>
          <p:cNvSpPr>
            <a:spLocks noGrp="1"/>
          </p:cNvSpPr>
          <p:nvPr>
            <p:ph type="sldNum" sz="quarter" idx="12"/>
          </p:nvPr>
        </p:nvSpPr>
        <p:spPr/>
        <p:txBody>
          <a:bodyPr/>
          <a:lstStyle/>
          <a:p>
            <a:fld id="{A7F8E3F6-DE14-48B2-B2BC-6FABA9630FB8}" type="slidenum">
              <a:rPr lang="en-US" smtClean="0"/>
              <a:t>6</a:t>
            </a:fld>
            <a:endParaRPr lang="en-US" dirty="0"/>
          </a:p>
        </p:txBody>
      </p:sp>
    </p:spTree>
    <p:extLst>
      <p:ext uri="{BB962C8B-B14F-4D97-AF65-F5344CB8AC3E}">
        <p14:creationId xmlns:p14="http://schemas.microsoft.com/office/powerpoint/2010/main" val="111131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VR Services </a:t>
            </a:r>
            <a:r>
              <a:rPr lang="en-US" dirty="0" smtClean="0"/>
              <a:t>– </a:t>
            </a:r>
            <a:r>
              <a:rPr lang="en-US" dirty="0"/>
              <a:t>Reporting</a:t>
            </a:r>
          </a:p>
        </p:txBody>
      </p:sp>
      <p:sp>
        <p:nvSpPr>
          <p:cNvPr id="5" name="Text Placeholder 4"/>
          <p:cNvSpPr>
            <a:spLocks noGrp="1"/>
          </p:cNvSpPr>
          <p:nvPr>
            <p:ph type="body" idx="1"/>
          </p:nvPr>
        </p:nvSpPr>
        <p:spPr>
          <a:xfrm>
            <a:off x="1295400" y="1714500"/>
            <a:ext cx="9601200" cy="964692"/>
          </a:xfrm>
        </p:spPr>
        <p:txBody>
          <a:bodyPr>
            <a:noAutofit/>
          </a:bodyPr>
          <a:lstStyle/>
          <a:p>
            <a:pPr>
              <a:lnSpc>
                <a:spcPct val="100000"/>
              </a:lnSpc>
            </a:pPr>
            <a:r>
              <a:rPr lang="en-US" dirty="0"/>
              <a:t>There are a variety of </a:t>
            </a:r>
            <a:r>
              <a:rPr lang="en-US" dirty="0" smtClean="0"/>
              <a:t>occurrences </a:t>
            </a:r>
            <a:r>
              <a:rPr lang="en-US" dirty="0"/>
              <a:t>during the provision of VR services when data elements are reported:</a:t>
            </a:r>
          </a:p>
        </p:txBody>
      </p:sp>
      <p:sp>
        <p:nvSpPr>
          <p:cNvPr id="3" name="Content Placeholder 2"/>
          <p:cNvSpPr>
            <a:spLocks noGrp="1"/>
          </p:cNvSpPr>
          <p:nvPr>
            <p:ph sz="half" idx="2"/>
          </p:nvPr>
        </p:nvSpPr>
        <p:spPr/>
        <p:txBody>
          <a:bodyPr>
            <a:normAutofit fontScale="85000" lnSpcReduction="20000"/>
          </a:bodyPr>
          <a:lstStyle/>
          <a:p>
            <a:r>
              <a:rPr lang="en-US" dirty="0"/>
              <a:t>Application</a:t>
            </a:r>
          </a:p>
          <a:p>
            <a:r>
              <a:rPr lang="en-US" dirty="0"/>
              <a:t>Pre-Employment Transition Services</a:t>
            </a:r>
          </a:p>
          <a:p>
            <a:r>
              <a:rPr lang="en-US" dirty="0"/>
              <a:t>Eligibility</a:t>
            </a:r>
          </a:p>
          <a:p>
            <a:r>
              <a:rPr lang="en-US" dirty="0"/>
              <a:t>Order of Selection</a:t>
            </a:r>
          </a:p>
          <a:p>
            <a:r>
              <a:rPr lang="en-US" dirty="0"/>
              <a:t>Disability</a:t>
            </a:r>
          </a:p>
          <a:p>
            <a:r>
              <a:rPr lang="en-US" dirty="0"/>
              <a:t>Trial Work Experience</a:t>
            </a:r>
          </a:p>
          <a:p>
            <a:pPr>
              <a:lnSpc>
                <a:spcPct val="110000"/>
              </a:lnSpc>
            </a:pPr>
            <a:r>
              <a:rPr lang="en-US" dirty="0"/>
              <a:t>Individualized Plan for Employment (IPE)</a:t>
            </a:r>
          </a:p>
        </p:txBody>
      </p:sp>
      <p:sp>
        <p:nvSpPr>
          <p:cNvPr id="7" name="Content Placeholder 6"/>
          <p:cNvSpPr>
            <a:spLocks noGrp="1"/>
          </p:cNvSpPr>
          <p:nvPr>
            <p:ph sz="quarter" idx="4"/>
          </p:nvPr>
        </p:nvSpPr>
        <p:spPr/>
        <p:txBody>
          <a:bodyPr>
            <a:normAutofit/>
          </a:bodyPr>
          <a:lstStyle/>
          <a:p>
            <a:r>
              <a:rPr lang="en-US" sz="2000" dirty="0"/>
              <a:t>Training Services</a:t>
            </a:r>
          </a:p>
          <a:p>
            <a:r>
              <a:rPr lang="en-US" sz="2000" dirty="0"/>
              <a:t>Career Services</a:t>
            </a:r>
          </a:p>
          <a:p>
            <a:r>
              <a:rPr lang="en-US" sz="2000" dirty="0"/>
              <a:t>Other Services</a:t>
            </a:r>
          </a:p>
          <a:p>
            <a:r>
              <a:rPr lang="en-US" sz="2000" dirty="0"/>
              <a:t>Measurable Skill Gains</a:t>
            </a:r>
          </a:p>
          <a:p>
            <a:r>
              <a:rPr lang="en-US" sz="2000" dirty="0"/>
              <a:t>Employment Outcome</a:t>
            </a:r>
          </a:p>
          <a:p>
            <a:r>
              <a:rPr lang="en-US" sz="2000" dirty="0"/>
              <a:t>Exit</a:t>
            </a:r>
          </a:p>
          <a:p>
            <a:r>
              <a:rPr lang="en-US" sz="2000" dirty="0" smtClean="0"/>
              <a:t>Post-Exit</a:t>
            </a:r>
            <a:endParaRPr lang="en-US" sz="2000" dirty="0"/>
          </a:p>
        </p:txBody>
      </p:sp>
      <p:sp>
        <p:nvSpPr>
          <p:cNvPr id="4" name="Slide Number Placeholder 3"/>
          <p:cNvSpPr>
            <a:spLocks noGrp="1"/>
          </p:cNvSpPr>
          <p:nvPr>
            <p:ph type="sldNum" sz="quarter" idx="12"/>
          </p:nvPr>
        </p:nvSpPr>
        <p:spPr/>
        <p:txBody>
          <a:bodyPr/>
          <a:lstStyle/>
          <a:p>
            <a:fld id="{A7F8E3F6-DE14-48B2-B2BC-6FABA9630FB8}" type="slidenum">
              <a:rPr lang="en-US" smtClean="0"/>
              <a:t>7</a:t>
            </a:fld>
            <a:endParaRPr lang="en-US" dirty="0"/>
          </a:p>
        </p:txBody>
      </p:sp>
    </p:spTree>
    <p:extLst>
      <p:ext uri="{BB962C8B-B14F-4D97-AF65-F5344CB8AC3E}">
        <p14:creationId xmlns:p14="http://schemas.microsoft.com/office/powerpoint/2010/main" val="21146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VR </a:t>
            </a:r>
            <a:r>
              <a:rPr lang="en-US" dirty="0" smtClean="0"/>
              <a:t>Services – Provision </a:t>
            </a:r>
            <a:endParaRPr lang="en-US" dirty="0"/>
          </a:p>
        </p:txBody>
      </p:sp>
      <p:sp>
        <p:nvSpPr>
          <p:cNvPr id="3" name="Content Placeholder 2"/>
          <p:cNvSpPr>
            <a:spLocks noGrp="1"/>
          </p:cNvSpPr>
          <p:nvPr>
            <p:ph idx="1"/>
          </p:nvPr>
        </p:nvSpPr>
        <p:spPr>
          <a:xfrm>
            <a:off x="1295400" y="1650381"/>
            <a:ext cx="10035209" cy="4998938"/>
          </a:xfrm>
        </p:spPr>
        <p:txBody>
          <a:bodyPr>
            <a:normAutofit/>
          </a:bodyPr>
          <a:lstStyle/>
          <a:p>
            <a:r>
              <a:rPr lang="en-US" dirty="0"/>
              <a:t>VR services can be provided</a:t>
            </a:r>
            <a:r>
              <a:rPr lang="en-US" dirty="0">
                <a:solidFill>
                  <a:srgbClr val="FF0000"/>
                </a:solidFill>
              </a:rPr>
              <a:t> </a:t>
            </a:r>
            <a:r>
              <a:rPr lang="en-US" dirty="0"/>
              <a:t>in three ways: </a:t>
            </a:r>
          </a:p>
          <a:p>
            <a:pPr lvl="1">
              <a:buFont typeface="Courier New" panose="02070309020205020404" pitchFamily="49" charset="0"/>
              <a:buChar char="o"/>
            </a:pPr>
            <a:r>
              <a:rPr lang="en-US" dirty="0"/>
              <a:t>Provided by VR Agency Staff (in house)</a:t>
            </a:r>
          </a:p>
          <a:p>
            <a:pPr lvl="1">
              <a:buFont typeface="Courier New" panose="02070309020205020404" pitchFamily="49" charset="0"/>
              <a:buChar char="o"/>
            </a:pPr>
            <a:r>
              <a:rPr lang="en-US" dirty="0"/>
              <a:t>Provided through VR Agency Purchase</a:t>
            </a:r>
          </a:p>
          <a:p>
            <a:pPr lvl="1">
              <a:buFont typeface="Courier New" panose="02070309020205020404" pitchFamily="49" charset="0"/>
              <a:buChar char="o"/>
            </a:pPr>
            <a:r>
              <a:rPr lang="en-US" dirty="0"/>
              <a:t>Provided by Comparable Services and Benefits Providers</a:t>
            </a:r>
          </a:p>
          <a:p>
            <a:r>
              <a:rPr lang="en-US" dirty="0"/>
              <a:t>VR services are associated with up to six Data Elements, for example</a:t>
            </a:r>
          </a:p>
          <a:p>
            <a:pPr lvl="1">
              <a:buFont typeface="Courier New" panose="02070309020205020404" pitchFamily="49" charset="0"/>
              <a:buChar char="o"/>
            </a:pPr>
            <a:r>
              <a:rPr lang="en-US" dirty="0"/>
              <a:t>DE 268: Benefits Counseling, Provided by VR Agency Staff (in house)</a:t>
            </a:r>
          </a:p>
          <a:p>
            <a:pPr lvl="1">
              <a:buFont typeface="Courier New" panose="02070309020205020404" pitchFamily="49" charset="0"/>
              <a:buChar char="o"/>
            </a:pPr>
            <a:r>
              <a:rPr lang="en-US" dirty="0"/>
              <a:t>DE 269: Benefits Counseling, Provided through VR Agency Purchase</a:t>
            </a:r>
          </a:p>
          <a:p>
            <a:pPr lvl="1">
              <a:buFont typeface="Courier New" panose="02070309020205020404" pitchFamily="49" charset="0"/>
              <a:buChar char="o"/>
            </a:pPr>
            <a:r>
              <a:rPr lang="en-US" dirty="0"/>
              <a:t>DE 270: Benefits Counseling, Purchased Service Provider Type</a:t>
            </a:r>
          </a:p>
          <a:p>
            <a:pPr lvl="1">
              <a:buFont typeface="Courier New" panose="02070309020205020404" pitchFamily="49" charset="0"/>
              <a:buChar char="o"/>
            </a:pPr>
            <a:r>
              <a:rPr lang="en-US" dirty="0"/>
              <a:t>DE 271: Benefits Counseling, Amount of VR Funds Expended for Service</a:t>
            </a:r>
          </a:p>
          <a:p>
            <a:pPr lvl="1">
              <a:buFont typeface="Courier New" panose="02070309020205020404" pitchFamily="49" charset="0"/>
              <a:buChar char="o"/>
            </a:pPr>
            <a:r>
              <a:rPr lang="en-US" dirty="0"/>
              <a:t>DE 273: Benefits Counseling, Provided by Comparable Services and Benefits       	         Providers</a:t>
            </a:r>
          </a:p>
          <a:p>
            <a:pPr lvl="1">
              <a:buFont typeface="Courier New" panose="02070309020205020404" pitchFamily="49" charset="0"/>
              <a:buChar char="o"/>
            </a:pPr>
            <a:r>
              <a:rPr lang="en-US" dirty="0"/>
              <a:t>DE 274: Benefits Counseling, Comparable Service and Benefits Providers </a:t>
            </a:r>
            <a:r>
              <a:rPr lang="en-US" dirty="0" smtClean="0"/>
              <a:t>Type</a:t>
            </a:r>
            <a:endParaRPr lang="en-US" dirty="0"/>
          </a:p>
        </p:txBody>
      </p:sp>
      <p:sp>
        <p:nvSpPr>
          <p:cNvPr id="5" name="Left Brace 4" descr="&quot;&quot;"/>
          <p:cNvSpPr/>
          <p:nvPr/>
        </p:nvSpPr>
        <p:spPr>
          <a:xfrm>
            <a:off x="1011365" y="4457320"/>
            <a:ext cx="524107" cy="780586"/>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dirty="0"/>
          </a:p>
        </p:txBody>
      </p:sp>
      <p:sp>
        <p:nvSpPr>
          <p:cNvPr id="6" name="Left Brace 5" descr="&quot;&quot;"/>
          <p:cNvSpPr/>
          <p:nvPr/>
        </p:nvSpPr>
        <p:spPr>
          <a:xfrm>
            <a:off x="1011364" y="5655941"/>
            <a:ext cx="524107" cy="665345"/>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dirty="0"/>
          </a:p>
        </p:txBody>
      </p:sp>
      <p:cxnSp>
        <p:nvCxnSpPr>
          <p:cNvPr id="8" name="Straight Arrow Connector 7" descr="&quot;&quot;"/>
          <p:cNvCxnSpPr/>
          <p:nvPr/>
        </p:nvCxnSpPr>
        <p:spPr>
          <a:xfrm>
            <a:off x="1011366" y="4049269"/>
            <a:ext cx="524107" cy="349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4" name="Slide Number Placeholder 3"/>
          <p:cNvSpPr>
            <a:spLocks noGrp="1"/>
          </p:cNvSpPr>
          <p:nvPr>
            <p:ph type="sldNum" sz="quarter" idx="12"/>
          </p:nvPr>
        </p:nvSpPr>
        <p:spPr>
          <a:xfrm>
            <a:off x="9959009" y="6374999"/>
            <a:ext cx="1371600" cy="274320"/>
          </a:xfrm>
        </p:spPr>
        <p:txBody>
          <a:bodyPr/>
          <a:lstStyle/>
          <a:p>
            <a:fld id="{A7F8E3F6-DE14-48B2-B2BC-6FABA9630FB8}" type="slidenum">
              <a:rPr lang="en-US" smtClean="0"/>
              <a:t>8</a:t>
            </a:fld>
            <a:endParaRPr lang="en-US" dirty="0"/>
          </a:p>
        </p:txBody>
      </p:sp>
    </p:spTree>
    <p:extLst>
      <p:ext uri="{BB962C8B-B14F-4D97-AF65-F5344CB8AC3E}">
        <p14:creationId xmlns:p14="http://schemas.microsoft.com/office/powerpoint/2010/main" val="209488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VR Services Provided</a:t>
            </a:r>
          </a:p>
        </p:txBody>
      </p:sp>
      <p:sp>
        <p:nvSpPr>
          <p:cNvPr id="3" name="Content Placeholder 2"/>
          <p:cNvSpPr>
            <a:spLocks noGrp="1"/>
          </p:cNvSpPr>
          <p:nvPr>
            <p:ph idx="1"/>
          </p:nvPr>
        </p:nvSpPr>
        <p:spPr/>
        <p:txBody>
          <a:bodyPr/>
          <a:lstStyle/>
          <a:p>
            <a:pPr marL="0" indent="0">
              <a:lnSpc>
                <a:spcPct val="100000"/>
              </a:lnSpc>
              <a:buNone/>
            </a:pPr>
            <a:r>
              <a:rPr lang="en-US" dirty="0"/>
              <a:t>State VR agencies must report all VR services on the RSA-911 in the quarter in which they are </a:t>
            </a:r>
            <a:r>
              <a:rPr lang="en-US" u="sng" dirty="0"/>
              <a:t>provided</a:t>
            </a:r>
            <a:r>
              <a:rPr lang="en-US" dirty="0"/>
              <a:t> to the individual. </a:t>
            </a:r>
          </a:p>
          <a:p>
            <a:pPr lvl="1">
              <a:lnSpc>
                <a:spcPct val="100000"/>
              </a:lnSpc>
            </a:pPr>
            <a:r>
              <a:rPr lang="en-US" dirty="0"/>
              <a:t>NOT when the initial IPE is developed and VR services are listed on the IPE</a:t>
            </a:r>
          </a:p>
          <a:p>
            <a:pPr lvl="1">
              <a:lnSpc>
                <a:spcPct val="100000"/>
              </a:lnSpc>
            </a:pPr>
            <a:r>
              <a:rPr lang="en-US" dirty="0"/>
              <a:t>NOT when the IPE is amended and additional VR services are added to the IPE</a:t>
            </a:r>
          </a:p>
          <a:p>
            <a:pPr lvl="1">
              <a:lnSpc>
                <a:spcPct val="100000"/>
              </a:lnSpc>
            </a:pPr>
            <a:r>
              <a:rPr lang="en-US" dirty="0"/>
              <a:t>NOT when agencies authorize a VR service to a </a:t>
            </a:r>
            <a:r>
              <a:rPr lang="en-US" dirty="0" smtClean="0"/>
              <a:t>vendor</a:t>
            </a: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pPr/>
              <a:t>9</a:t>
            </a:fld>
            <a:endParaRPr lang="en-US" dirty="0"/>
          </a:p>
        </p:txBody>
      </p:sp>
    </p:spTree>
    <p:extLst>
      <p:ext uri="{BB962C8B-B14F-4D97-AF65-F5344CB8AC3E}">
        <p14:creationId xmlns:p14="http://schemas.microsoft.com/office/powerpoint/2010/main" val="346151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DC98171ABF41439B409D0A1DDFBE39" ma:contentTypeVersion="11" ma:contentTypeDescription="Create a new document." ma:contentTypeScope="" ma:versionID="0117c1f679d241c193f7d7423214e37f">
  <xsd:schema xmlns:xsd="http://www.w3.org/2001/XMLSchema" xmlns:xs="http://www.w3.org/2001/XMLSchema" xmlns:p="http://schemas.microsoft.com/office/2006/metadata/properties" xmlns:ns3="f87c7b8b-c0e7-4b77-a067-2c707fd1239f" xmlns:ns4="02e41e38-1731-4866-b09a-6257d8bc047f" targetNamespace="http://schemas.microsoft.com/office/2006/metadata/properties" ma:root="true" ma:fieldsID="58d066335e6e63f5711a83b7bf2ff875" ns3:_="" ns4:_="">
    <xsd:import namespace="f87c7b8b-c0e7-4b77-a067-2c707fd1239f"/>
    <xsd:import namespace="02e41e38-1731-4866-b09a-6257d8bc047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c7b8b-c0e7-4b77-a067-2c707fd123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e41e38-1731-4866-b09a-6257d8bc047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585E4C-7741-4E66-B22E-B33CE75FAE96}">
  <ds:schemaRefs>
    <ds:schemaRef ds:uri="http://schemas.microsoft.com/office/2006/documentManagement/types"/>
    <ds:schemaRef ds:uri="02e41e38-1731-4866-b09a-6257d8bc047f"/>
    <ds:schemaRef ds:uri="http://www.w3.org/XML/1998/namespace"/>
    <ds:schemaRef ds:uri="http://purl.org/dc/terms/"/>
    <ds:schemaRef ds:uri="f87c7b8b-c0e7-4b77-a067-2c707fd1239f"/>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73798321-525A-499A-8D8E-33CCADEFA9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c7b8b-c0e7-4b77-a067-2c707fd1239f"/>
    <ds:schemaRef ds:uri="02e41e38-1731-4866-b09a-6257d8bc0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5C452B-74BB-4E3C-A08E-2B1781E57D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wintac-onlinelivetraining-template994-170302</Template>
  <TotalTime>0</TotalTime>
  <Words>2429</Words>
  <Application>Microsoft Office PowerPoint</Application>
  <PresentationFormat>Widescreen</PresentationFormat>
  <Paragraphs>330</Paragraphs>
  <Slides>23</Slides>
  <Notes>23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Book Antiqua</vt:lpstr>
      <vt:lpstr>Calibri</vt:lpstr>
      <vt:lpstr>Courier New</vt:lpstr>
      <vt:lpstr>1_Sales Direction 16X9</vt:lpstr>
      <vt:lpstr>Sales Direction 16X9</vt:lpstr>
      <vt:lpstr>Case Service Report (RSA-911) RSA-PD-19-03</vt:lpstr>
      <vt:lpstr>Training Series Objectives</vt:lpstr>
      <vt:lpstr>Presenters</vt:lpstr>
      <vt:lpstr>Reporting Expenditures for VR Services (2/8 Training Series)</vt:lpstr>
      <vt:lpstr>Today’s Training </vt:lpstr>
      <vt:lpstr>VR Services – Types</vt:lpstr>
      <vt:lpstr>VR Services – Reporting</vt:lpstr>
      <vt:lpstr>VR Services – Provision </vt:lpstr>
      <vt:lpstr>Reporting VR Services Provided</vt:lpstr>
      <vt:lpstr>Reporting VR Services Provided (continued)</vt:lpstr>
      <vt:lpstr>Internal Controls</vt:lpstr>
      <vt:lpstr>Example #1: VR Counseling &amp; Guidance</vt:lpstr>
      <vt:lpstr>Example #2: Job Exploration Counseling</vt:lpstr>
      <vt:lpstr>Costs Associated with Services Provided by  VR Agency Staff</vt:lpstr>
      <vt:lpstr>Reporting Expenditures for VR Services</vt:lpstr>
      <vt:lpstr>Internal Controls</vt:lpstr>
      <vt:lpstr>Example #3: Job Readiness Training (1/4)</vt:lpstr>
      <vt:lpstr>Example #3: Job Readiness Training (2/4)</vt:lpstr>
      <vt:lpstr>Example #3: Job Readiness Training (3/4)</vt:lpstr>
      <vt:lpstr>Example #3: Job Readiness Training (4/4)</vt:lpstr>
      <vt:lpstr>RSA-911 Training Series</vt:lpstr>
      <vt:lpstr>Resources: Reporting VR Expenditures</vt:lpstr>
      <vt:lpstr>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WINTAC PPT Template 1017</dc:title>
  <dc:creator/>
  <cp:keywords/>
  <cp:lastModifiedBy/>
  <cp:revision>1</cp:revision>
  <dcterms:created xsi:type="dcterms:W3CDTF">2017-03-05T20:40:28Z</dcterms:created>
  <dcterms:modified xsi:type="dcterms:W3CDTF">2019-10-30T20:13:11Z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y fmtid="{D5CDD505-2E9C-101B-9397-08002B2CF9AE}" pid="3" name="ArticulateGUID">
    <vt:lpwstr>301EF257-B08F-4982-9CC2-2B819D567FEA</vt:lpwstr>
  </property>
  <property fmtid="{D5CDD505-2E9C-101B-9397-08002B2CF9AE}" pid="4" name="ArticulatePath">
    <vt:lpwstr>17406_presentation_v6</vt:lpwstr>
  </property>
  <property fmtid="{D5CDD505-2E9C-101B-9397-08002B2CF9AE}" pid="5" name="ContentTypeId">
    <vt:lpwstr>0x01010057DC98171ABF41439B409D0A1DDFBE39</vt:lpwstr>
  </property>
</Properties>
</file>