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4"/>
    <p:sldMasterId id="2147483677" r:id="rId5"/>
  </p:sldMasterIdLst>
  <p:notesMasterIdLst>
    <p:notesMasterId r:id="rId51"/>
  </p:notesMasterIdLst>
  <p:handoutMasterIdLst>
    <p:handoutMasterId r:id="rId52"/>
  </p:handoutMasterIdLst>
  <p:sldIdLst>
    <p:sldId id="395" r:id="rId6"/>
    <p:sldId id="399" r:id="rId7"/>
    <p:sldId id="440" r:id="rId8"/>
    <p:sldId id="400" r:id="rId9"/>
    <p:sldId id="390" r:id="rId10"/>
    <p:sldId id="423" r:id="rId11"/>
    <p:sldId id="447" r:id="rId12"/>
    <p:sldId id="503" r:id="rId13"/>
    <p:sldId id="480" r:id="rId14"/>
    <p:sldId id="481" r:id="rId15"/>
    <p:sldId id="482" r:id="rId16"/>
    <p:sldId id="504" r:id="rId17"/>
    <p:sldId id="505" r:id="rId18"/>
    <p:sldId id="463" r:id="rId19"/>
    <p:sldId id="497" r:id="rId20"/>
    <p:sldId id="487" r:id="rId21"/>
    <p:sldId id="509" r:id="rId22"/>
    <p:sldId id="500" r:id="rId23"/>
    <p:sldId id="510" r:id="rId24"/>
    <p:sldId id="488" r:id="rId25"/>
    <p:sldId id="486" r:id="rId26"/>
    <p:sldId id="506" r:id="rId27"/>
    <p:sldId id="502" r:id="rId28"/>
    <p:sldId id="513" r:id="rId29"/>
    <p:sldId id="475" r:id="rId30"/>
    <p:sldId id="476" r:id="rId31"/>
    <p:sldId id="492" r:id="rId32"/>
    <p:sldId id="514" r:id="rId33"/>
    <p:sldId id="515" r:id="rId34"/>
    <p:sldId id="507" r:id="rId35"/>
    <p:sldId id="462" r:id="rId36"/>
    <p:sldId id="495" r:id="rId37"/>
    <p:sldId id="461" r:id="rId38"/>
    <p:sldId id="496" r:id="rId39"/>
    <p:sldId id="485" r:id="rId40"/>
    <p:sldId id="517" r:id="rId41"/>
    <p:sldId id="501" r:id="rId42"/>
    <p:sldId id="511" r:id="rId43"/>
    <p:sldId id="449" r:id="rId44"/>
    <p:sldId id="512" r:id="rId45"/>
    <p:sldId id="518" r:id="rId46"/>
    <p:sldId id="425" r:id="rId47"/>
    <p:sldId id="421" r:id="rId48"/>
    <p:sldId id="398" r:id="rId49"/>
    <p:sldId id="397" r:id="rId50"/>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5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C9D1A"/>
    <a:srgbClr val="377BBB"/>
    <a:srgbClr val="545E74"/>
    <a:srgbClr val="034680"/>
    <a:srgbClr val="030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1314C0-2E95-4CBB-8253-1E79DBA4F90F}" v="21" dt="2019-11-05T14:54:51.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6" autoAdjust="0"/>
    <p:restoredTop sz="86311" autoAdjust="0"/>
  </p:normalViewPr>
  <p:slideViewPr>
    <p:cSldViewPr snapToGrid="0">
      <p:cViewPr varScale="1">
        <p:scale>
          <a:sx n="56" d="100"/>
          <a:sy n="56" d="100"/>
        </p:scale>
        <p:origin x="912" y="48"/>
      </p:cViewPr>
      <p:guideLst/>
    </p:cSldViewPr>
  </p:slideViewPr>
  <p:outlineViewPr>
    <p:cViewPr>
      <p:scale>
        <a:sx n="33" d="100"/>
        <a:sy n="33" d="100"/>
      </p:scale>
      <p:origin x="0" y="-44664"/>
    </p:cViewPr>
  </p:outlineViewPr>
  <p:notesTextViewPr>
    <p:cViewPr>
      <p:scale>
        <a:sx n="1" d="1"/>
        <a:sy n="1" d="1"/>
      </p:scale>
      <p:origin x="0" y="0"/>
    </p:cViewPr>
  </p:notesTextViewPr>
  <p:notesViewPr>
    <p:cSldViewPr snapToGrid="0" showGuides="1">
      <p:cViewPr varScale="1">
        <p:scale>
          <a:sx n="51" d="100"/>
          <a:sy n="51" d="100"/>
        </p:scale>
        <p:origin x="170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178D5-0952-4709-BB7C-072545095535}" type="doc">
      <dgm:prSet loTypeId="urn:microsoft.com/office/officeart/2005/8/layout/funnel1" loCatId="relationship" qsTypeId="urn:microsoft.com/office/officeart/2005/8/quickstyle/simple5" qsCatId="simple" csTypeId="urn:microsoft.com/office/officeart/2005/8/colors/colorful2" csCatId="colorful" phldr="1"/>
      <dgm:spPr/>
      <dgm:t>
        <a:bodyPr/>
        <a:lstStyle/>
        <a:p>
          <a:endParaRPr lang="en-US"/>
        </a:p>
      </dgm:t>
    </dgm:pt>
    <dgm:pt modelId="{E384382A-4158-4E05-9E9A-58359AC70AB0}">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500" dirty="0" smtClean="0">
              <a:latin typeface="Arial" panose="020B0604020202020204" pitchFamily="34" charset="0"/>
              <a:cs typeface="Arial" panose="020B0604020202020204" pitchFamily="34" charset="0"/>
            </a:rPr>
            <a:t>Participant</a:t>
          </a:r>
          <a:endParaRPr lang="en-US" sz="1500" dirty="0">
            <a:latin typeface="Arial" panose="020B0604020202020204" pitchFamily="34" charset="0"/>
            <a:cs typeface="Arial" panose="020B0604020202020204" pitchFamily="34" charset="0"/>
          </a:endParaRPr>
        </a:p>
      </dgm:t>
    </dgm:pt>
    <dgm:pt modelId="{C5662009-E9A6-42DE-9BC9-C6AEC261C564}" type="parTrans" cxnId="{6B680ADC-2075-41D0-BCA2-8224F078AAC9}">
      <dgm:prSet/>
      <dgm:spPr/>
      <dgm:t>
        <a:bodyPr/>
        <a:lstStyle/>
        <a:p>
          <a:endParaRPr lang="en-US"/>
        </a:p>
      </dgm:t>
    </dgm:pt>
    <dgm:pt modelId="{25829E55-7A04-402F-94A1-E5312DD0EE0C}" type="sibTrans" cxnId="{6B680ADC-2075-41D0-BCA2-8224F078AAC9}">
      <dgm:prSet/>
      <dgm:spPr/>
      <dgm:t>
        <a:bodyPr/>
        <a:lstStyle/>
        <a:p>
          <a:endParaRPr lang="en-US"/>
        </a:p>
      </dgm:t>
    </dgm:pt>
    <dgm:pt modelId="{E75AD309-B456-4053-96F0-20BA85D2CA76}">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500" dirty="0" smtClean="0">
              <a:latin typeface="Arial" panose="020B0604020202020204" pitchFamily="34" charset="0"/>
              <a:cs typeface="Arial" panose="020B0604020202020204" pitchFamily="34" charset="0"/>
            </a:rPr>
            <a:t>Goal on IPE</a:t>
          </a:r>
          <a:endParaRPr lang="en-US" sz="1500" dirty="0">
            <a:latin typeface="Arial" panose="020B0604020202020204" pitchFamily="34" charset="0"/>
            <a:cs typeface="Arial" panose="020B0604020202020204" pitchFamily="34" charset="0"/>
          </a:endParaRPr>
        </a:p>
      </dgm:t>
    </dgm:pt>
    <dgm:pt modelId="{F6A95073-D94C-425D-B90A-8689CF52923F}" type="parTrans" cxnId="{6BE20BD1-E7FD-4BF2-9995-E2748DB013B3}">
      <dgm:prSet/>
      <dgm:spPr/>
      <dgm:t>
        <a:bodyPr/>
        <a:lstStyle/>
        <a:p>
          <a:endParaRPr lang="en-US"/>
        </a:p>
      </dgm:t>
    </dgm:pt>
    <dgm:pt modelId="{83F1DC2E-427C-449A-BE60-D5258204234C}" type="sibTrans" cxnId="{6BE20BD1-E7FD-4BF2-9995-E2748DB013B3}">
      <dgm:prSet/>
      <dgm:spPr/>
      <dgm:t>
        <a:bodyPr/>
        <a:lstStyle/>
        <a:p>
          <a:endParaRPr lang="en-US"/>
        </a:p>
      </dgm:t>
    </dgm:pt>
    <dgm:pt modelId="{8048E7F6-C4FD-4591-8FF5-EC41293FADC8}">
      <dgm:prSet phldrT="[Text]" custT="1"/>
      <dgm:spPr/>
      <dgm:t>
        <a:bodyPr/>
        <a:lstStyle/>
        <a:p>
          <a:r>
            <a:rPr lang="en-US" sz="1500" dirty="0" smtClean="0">
              <a:latin typeface="Arial" panose="020B0604020202020204" pitchFamily="34" charset="0"/>
              <a:cs typeface="Arial" panose="020B0604020202020204" pitchFamily="34" charset="0"/>
            </a:rPr>
            <a:t>DE 78,  400, 84</a:t>
          </a:r>
          <a:endParaRPr lang="en-US" sz="1500" dirty="0">
            <a:latin typeface="Arial" panose="020B0604020202020204" pitchFamily="34" charset="0"/>
            <a:cs typeface="Arial" panose="020B0604020202020204" pitchFamily="34" charset="0"/>
          </a:endParaRPr>
        </a:p>
      </dgm:t>
    </dgm:pt>
    <dgm:pt modelId="{F9BD1CBD-219E-4775-8366-82AB99791204}" type="parTrans" cxnId="{AEFF4378-B9E5-493F-989C-70B398664978}">
      <dgm:prSet/>
      <dgm:spPr/>
      <dgm:t>
        <a:bodyPr/>
        <a:lstStyle/>
        <a:p>
          <a:endParaRPr lang="en-US"/>
        </a:p>
      </dgm:t>
    </dgm:pt>
    <dgm:pt modelId="{1E1657F4-CB06-46B7-A85B-A4DCED847C2D}" type="sibTrans" cxnId="{AEFF4378-B9E5-493F-989C-70B398664978}">
      <dgm:prSet/>
      <dgm:spPr/>
      <dgm:t>
        <a:bodyPr/>
        <a:lstStyle/>
        <a:p>
          <a:endParaRPr lang="en-US"/>
        </a:p>
      </dgm:t>
    </dgm:pt>
    <dgm:pt modelId="{C2ACECDB-7671-4EB3-9FE3-E9168A7EC212}">
      <dgm:prSet phldrT="[Text]"/>
      <dgm:spPr/>
      <dgm:t>
        <a:bodyPr/>
        <a:lstStyle/>
        <a:p>
          <a:r>
            <a:rPr lang="en-US" dirty="0" smtClean="0">
              <a:latin typeface="Arial" panose="020B0604020202020204" pitchFamily="34" charset="0"/>
              <a:cs typeface="Arial" panose="020B0604020202020204" pitchFamily="34" charset="0"/>
            </a:rPr>
            <a:t>Included in the calculations for the</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Credential Attainment Indicator of Performance</a:t>
          </a:r>
          <a:endParaRPr lang="en-US" dirty="0">
            <a:latin typeface="Arial" panose="020B0604020202020204" pitchFamily="34" charset="0"/>
            <a:cs typeface="Arial" panose="020B0604020202020204" pitchFamily="34" charset="0"/>
          </a:endParaRPr>
        </a:p>
      </dgm:t>
    </dgm:pt>
    <dgm:pt modelId="{9BE7892D-7A33-4E15-B1F5-CC92B90B79FA}" type="parTrans" cxnId="{FA280B4F-7252-4829-AAC7-561E3C169257}">
      <dgm:prSet/>
      <dgm:spPr/>
      <dgm:t>
        <a:bodyPr/>
        <a:lstStyle/>
        <a:p>
          <a:endParaRPr lang="en-US"/>
        </a:p>
      </dgm:t>
    </dgm:pt>
    <dgm:pt modelId="{91813B36-0DEF-4F75-8683-8DC75F037927}" type="sibTrans" cxnId="{FA280B4F-7252-4829-AAC7-561E3C169257}">
      <dgm:prSet/>
      <dgm:spPr/>
      <dgm:t>
        <a:bodyPr/>
        <a:lstStyle/>
        <a:p>
          <a:endParaRPr lang="en-US"/>
        </a:p>
      </dgm:t>
    </dgm:pt>
    <dgm:pt modelId="{E3FE1F3D-ED7D-48CE-80E7-3BB45CF00915}" type="pres">
      <dgm:prSet presAssocID="{495178D5-0952-4709-BB7C-072545095535}" presName="Name0" presStyleCnt="0">
        <dgm:presLayoutVars>
          <dgm:chMax val="4"/>
          <dgm:resizeHandles val="exact"/>
        </dgm:presLayoutVars>
      </dgm:prSet>
      <dgm:spPr/>
      <dgm:t>
        <a:bodyPr/>
        <a:lstStyle/>
        <a:p>
          <a:endParaRPr lang="en-US"/>
        </a:p>
      </dgm:t>
    </dgm:pt>
    <dgm:pt modelId="{BBCB0BD8-E0BB-41A9-9DC4-B0854EF946D3}" type="pres">
      <dgm:prSet presAssocID="{495178D5-0952-4709-BB7C-072545095535}" presName="ellipse" presStyleLbl="trBgShp" presStyleIdx="0" presStyleCnt="1" custLinFactNeighborY="-2574"/>
      <dgm:spPr/>
      <dgm:t>
        <a:bodyPr/>
        <a:lstStyle/>
        <a:p>
          <a:endParaRPr lang="en-US"/>
        </a:p>
      </dgm:t>
    </dgm:pt>
    <dgm:pt modelId="{6AEB62A2-FA23-4FB6-BA01-7FFA0DB73BD4}" type="pres">
      <dgm:prSet presAssocID="{495178D5-0952-4709-BB7C-072545095535}" presName="arrow1" presStyleLbl="fgShp" presStyleIdx="0" presStyleCnt="1"/>
      <dgm:spPr/>
      <dgm:t>
        <a:bodyPr/>
        <a:lstStyle/>
        <a:p>
          <a:endParaRPr lang="en-US"/>
        </a:p>
      </dgm:t>
    </dgm:pt>
    <dgm:pt modelId="{93AA870B-433E-442D-B926-C90EAD3D7E2E}" type="pres">
      <dgm:prSet presAssocID="{495178D5-0952-4709-BB7C-072545095535}" presName="rectangle" presStyleLbl="revTx" presStyleIdx="0" presStyleCnt="1" custScaleX="168196">
        <dgm:presLayoutVars>
          <dgm:bulletEnabled val="1"/>
        </dgm:presLayoutVars>
      </dgm:prSet>
      <dgm:spPr/>
      <dgm:t>
        <a:bodyPr/>
        <a:lstStyle/>
        <a:p>
          <a:endParaRPr lang="en-US"/>
        </a:p>
      </dgm:t>
    </dgm:pt>
    <dgm:pt modelId="{56F35624-85A4-44BF-AF51-9A34E9E762B4}" type="pres">
      <dgm:prSet presAssocID="{E75AD309-B456-4053-96F0-20BA85D2CA76}" presName="item1" presStyleLbl="node1" presStyleIdx="0" presStyleCnt="3" custAng="1237254" custScaleX="121000" custScaleY="121000" custLinFactNeighborX="49804" custLinFactNeighborY="-93758">
        <dgm:presLayoutVars>
          <dgm:bulletEnabled val="1"/>
        </dgm:presLayoutVars>
      </dgm:prSet>
      <dgm:spPr>
        <a:prstGeom prst="star6">
          <a:avLst/>
        </a:prstGeom>
      </dgm:spPr>
      <dgm:t>
        <a:bodyPr/>
        <a:lstStyle/>
        <a:p>
          <a:endParaRPr lang="en-US"/>
        </a:p>
      </dgm:t>
    </dgm:pt>
    <dgm:pt modelId="{DE161DD3-C46E-4CB5-BAF6-DA7A2CE5F5D2}" type="pres">
      <dgm:prSet presAssocID="{8048E7F6-C4FD-4591-8FF5-EC41293FADC8}" presName="item2" presStyleLbl="node1" presStyleIdx="1" presStyleCnt="3" custAng="20635984" custScaleX="117818" custScaleY="100000" custLinFactNeighborX="932" custLinFactNeighborY="-22798">
        <dgm:presLayoutVars>
          <dgm:bulletEnabled val="1"/>
        </dgm:presLayoutVars>
      </dgm:prSet>
      <dgm:spPr>
        <a:prstGeom prst="triangle">
          <a:avLst/>
        </a:prstGeom>
      </dgm:spPr>
      <dgm:t>
        <a:bodyPr/>
        <a:lstStyle/>
        <a:p>
          <a:endParaRPr lang="en-US"/>
        </a:p>
      </dgm:t>
    </dgm:pt>
    <dgm:pt modelId="{18934B00-1180-4831-9593-A9685923C41F}" type="pres">
      <dgm:prSet presAssocID="{C2ACECDB-7671-4EB3-9FE3-E9168A7EC212}" presName="item3" presStyleLbl="node1" presStyleIdx="2" presStyleCnt="3" custLinFactNeighborX="-41111" custLinFactNeighborY="99364">
        <dgm:presLayoutVars>
          <dgm:bulletEnabled val="1"/>
        </dgm:presLayoutVars>
      </dgm:prSet>
      <dgm:spPr>
        <a:prstGeom prst="decagon">
          <a:avLst/>
        </a:prstGeom>
      </dgm:spPr>
      <dgm:t>
        <a:bodyPr/>
        <a:lstStyle/>
        <a:p>
          <a:endParaRPr lang="en-US"/>
        </a:p>
      </dgm:t>
    </dgm:pt>
    <dgm:pt modelId="{58583A6C-C3CC-45FD-95A0-A47FB6875D0C}" type="pres">
      <dgm:prSet presAssocID="{495178D5-0952-4709-BB7C-072545095535}" presName="funnel" presStyleLbl="trAlignAcc1" presStyleIdx="0" presStyleCnt="1"/>
      <dgm:spPr/>
      <dgm:t>
        <a:bodyPr/>
        <a:lstStyle/>
        <a:p>
          <a:endParaRPr lang="en-US"/>
        </a:p>
      </dgm:t>
    </dgm:pt>
  </dgm:ptLst>
  <dgm:cxnLst>
    <dgm:cxn modelId="{E349EF43-9602-4877-87E1-1C2879354663}" type="presOf" srcId="{E384382A-4158-4E05-9E9A-58359AC70AB0}" destId="{18934B00-1180-4831-9593-A9685923C41F}" srcOrd="0" destOrd="0" presId="urn:microsoft.com/office/officeart/2005/8/layout/funnel1"/>
    <dgm:cxn modelId="{AEFF4378-B9E5-493F-989C-70B398664978}" srcId="{495178D5-0952-4709-BB7C-072545095535}" destId="{8048E7F6-C4FD-4591-8FF5-EC41293FADC8}" srcOrd="2" destOrd="0" parTransId="{F9BD1CBD-219E-4775-8366-82AB99791204}" sibTransId="{1E1657F4-CB06-46B7-A85B-A4DCED847C2D}"/>
    <dgm:cxn modelId="{332A1E88-42B5-4228-AEA7-C36148999B5A}" type="presOf" srcId="{495178D5-0952-4709-BB7C-072545095535}" destId="{E3FE1F3D-ED7D-48CE-80E7-3BB45CF00915}" srcOrd="0" destOrd="0" presId="urn:microsoft.com/office/officeart/2005/8/layout/funnel1"/>
    <dgm:cxn modelId="{6B680ADC-2075-41D0-BCA2-8224F078AAC9}" srcId="{495178D5-0952-4709-BB7C-072545095535}" destId="{E384382A-4158-4E05-9E9A-58359AC70AB0}" srcOrd="0" destOrd="0" parTransId="{C5662009-E9A6-42DE-9BC9-C6AEC261C564}" sibTransId="{25829E55-7A04-402F-94A1-E5312DD0EE0C}"/>
    <dgm:cxn modelId="{6BE20BD1-E7FD-4BF2-9995-E2748DB013B3}" srcId="{495178D5-0952-4709-BB7C-072545095535}" destId="{E75AD309-B456-4053-96F0-20BA85D2CA76}" srcOrd="1" destOrd="0" parTransId="{F6A95073-D94C-425D-B90A-8689CF52923F}" sibTransId="{83F1DC2E-427C-449A-BE60-D5258204234C}"/>
    <dgm:cxn modelId="{83F6445B-BD21-4A98-B6BE-9466EB9623B2}" type="presOf" srcId="{E75AD309-B456-4053-96F0-20BA85D2CA76}" destId="{DE161DD3-C46E-4CB5-BAF6-DA7A2CE5F5D2}" srcOrd="0" destOrd="0" presId="urn:microsoft.com/office/officeart/2005/8/layout/funnel1"/>
    <dgm:cxn modelId="{16915455-4F28-4EDC-95AC-A30D271DAF04}" type="presOf" srcId="{8048E7F6-C4FD-4591-8FF5-EC41293FADC8}" destId="{56F35624-85A4-44BF-AF51-9A34E9E762B4}" srcOrd="0" destOrd="0" presId="urn:microsoft.com/office/officeart/2005/8/layout/funnel1"/>
    <dgm:cxn modelId="{FA280B4F-7252-4829-AAC7-561E3C169257}" srcId="{495178D5-0952-4709-BB7C-072545095535}" destId="{C2ACECDB-7671-4EB3-9FE3-E9168A7EC212}" srcOrd="3" destOrd="0" parTransId="{9BE7892D-7A33-4E15-B1F5-CC92B90B79FA}" sibTransId="{91813B36-0DEF-4F75-8683-8DC75F037927}"/>
    <dgm:cxn modelId="{49DE67E6-7A76-4717-9B16-5A28C2D87F14}" type="presOf" srcId="{C2ACECDB-7671-4EB3-9FE3-E9168A7EC212}" destId="{93AA870B-433E-442D-B926-C90EAD3D7E2E}" srcOrd="0" destOrd="0" presId="urn:microsoft.com/office/officeart/2005/8/layout/funnel1"/>
    <dgm:cxn modelId="{80B24905-F81A-489D-8BCF-18AB69D16AB1}" type="presParOf" srcId="{E3FE1F3D-ED7D-48CE-80E7-3BB45CF00915}" destId="{BBCB0BD8-E0BB-41A9-9DC4-B0854EF946D3}" srcOrd="0" destOrd="0" presId="urn:microsoft.com/office/officeart/2005/8/layout/funnel1"/>
    <dgm:cxn modelId="{5DD25490-3339-4E0A-9CD0-BDA440348377}" type="presParOf" srcId="{E3FE1F3D-ED7D-48CE-80E7-3BB45CF00915}" destId="{6AEB62A2-FA23-4FB6-BA01-7FFA0DB73BD4}" srcOrd="1" destOrd="0" presId="urn:microsoft.com/office/officeart/2005/8/layout/funnel1"/>
    <dgm:cxn modelId="{73659EF9-5CE4-4B89-B039-CEFDA7589296}" type="presParOf" srcId="{E3FE1F3D-ED7D-48CE-80E7-3BB45CF00915}" destId="{93AA870B-433E-442D-B926-C90EAD3D7E2E}" srcOrd="2" destOrd="0" presId="urn:microsoft.com/office/officeart/2005/8/layout/funnel1"/>
    <dgm:cxn modelId="{FB0AA896-2681-481C-A2C9-46C5B0014DD9}" type="presParOf" srcId="{E3FE1F3D-ED7D-48CE-80E7-3BB45CF00915}" destId="{56F35624-85A4-44BF-AF51-9A34E9E762B4}" srcOrd="3" destOrd="0" presId="urn:microsoft.com/office/officeart/2005/8/layout/funnel1"/>
    <dgm:cxn modelId="{70BC1BB4-0E2F-4F6B-B6FC-036DF5A1E4FC}" type="presParOf" srcId="{E3FE1F3D-ED7D-48CE-80E7-3BB45CF00915}" destId="{DE161DD3-C46E-4CB5-BAF6-DA7A2CE5F5D2}" srcOrd="4" destOrd="0" presId="urn:microsoft.com/office/officeart/2005/8/layout/funnel1"/>
    <dgm:cxn modelId="{364E7846-ABA1-4CA6-A3BB-E875C07C4C0E}" type="presParOf" srcId="{E3FE1F3D-ED7D-48CE-80E7-3BB45CF00915}" destId="{18934B00-1180-4831-9593-A9685923C41F}" srcOrd="5" destOrd="0" presId="urn:microsoft.com/office/officeart/2005/8/layout/funnel1"/>
    <dgm:cxn modelId="{A43CD92F-B33B-4C06-A0E2-C732ADB6CC1D}" type="presParOf" srcId="{E3FE1F3D-ED7D-48CE-80E7-3BB45CF00915}" destId="{58583A6C-C3CC-45FD-95A0-A47FB6875D0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B0BD8-E0BB-41A9-9DC4-B0854EF946D3}">
      <dsp:nvSpPr>
        <dsp:cNvPr id="0" name=""/>
        <dsp:cNvSpPr/>
      </dsp:nvSpPr>
      <dsp:spPr>
        <a:xfrm>
          <a:off x="2876063" y="159044"/>
          <a:ext cx="3837175" cy="133260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EB62A2-FA23-4FB6-BA01-7FFA0DB73BD4}">
      <dsp:nvSpPr>
        <dsp:cNvPr id="0" name=""/>
        <dsp:cNvSpPr/>
      </dsp:nvSpPr>
      <dsp:spPr>
        <a:xfrm>
          <a:off x="4428780" y="3456432"/>
          <a:ext cx="743638" cy="475928"/>
        </a:xfrm>
        <a:prstGeom prst="down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93AA870B-433E-442D-B926-C90EAD3D7E2E}">
      <dsp:nvSpPr>
        <dsp:cNvPr id="0" name=""/>
        <dsp:cNvSpPr/>
      </dsp:nvSpPr>
      <dsp:spPr>
        <a:xfrm>
          <a:off x="1798751" y="3837175"/>
          <a:ext cx="6003697" cy="89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Included in the calculations for the</a:t>
          </a:r>
          <a:br>
            <a:rPr lang="en-US" sz="2100" kern="1200" dirty="0" smtClean="0">
              <a:latin typeface="Arial" panose="020B0604020202020204" pitchFamily="34" charset="0"/>
              <a:cs typeface="Arial" panose="020B0604020202020204" pitchFamily="34" charset="0"/>
            </a:rPr>
          </a:br>
          <a:r>
            <a:rPr lang="en-US" sz="2100" kern="1200" dirty="0" smtClean="0">
              <a:latin typeface="Arial" panose="020B0604020202020204" pitchFamily="34" charset="0"/>
              <a:cs typeface="Arial" panose="020B0604020202020204" pitchFamily="34" charset="0"/>
            </a:rPr>
            <a:t>Credential Attainment Indicator of Performance</a:t>
          </a:r>
          <a:endParaRPr lang="en-US" sz="2100" kern="1200" dirty="0">
            <a:latin typeface="Arial" panose="020B0604020202020204" pitchFamily="34" charset="0"/>
            <a:cs typeface="Arial" panose="020B0604020202020204" pitchFamily="34" charset="0"/>
          </a:endParaRPr>
        </a:p>
      </dsp:txBody>
      <dsp:txXfrm>
        <a:off x="1798751" y="3837175"/>
        <a:ext cx="6003697" cy="892366"/>
      </dsp:txXfrm>
    </dsp:sp>
    <dsp:sp modelId="{56F35624-85A4-44BF-AF51-9A34E9E762B4}">
      <dsp:nvSpPr>
        <dsp:cNvPr id="0" name=""/>
        <dsp:cNvSpPr/>
      </dsp:nvSpPr>
      <dsp:spPr>
        <a:xfrm rot="1237254">
          <a:off x="4797232" y="233321"/>
          <a:ext cx="1619644" cy="1619644"/>
        </a:xfrm>
        <a:prstGeom prst="star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DE 78,  400, 84</a:t>
          </a:r>
          <a:endParaRPr lang="en-US" sz="1500" kern="1200" dirty="0">
            <a:latin typeface="Arial" panose="020B0604020202020204" pitchFamily="34" charset="0"/>
            <a:cs typeface="Arial" panose="020B0604020202020204" pitchFamily="34" charset="0"/>
          </a:endParaRPr>
        </a:p>
      </dsp:txBody>
      <dsp:txXfrm>
        <a:off x="5067164" y="638225"/>
        <a:ext cx="1079780" cy="809836"/>
      </dsp:txXfrm>
    </dsp:sp>
    <dsp:sp modelId="{DE161DD3-C46E-4CB5-BAF6-DA7A2CE5F5D2}">
      <dsp:nvSpPr>
        <dsp:cNvPr id="0" name=""/>
        <dsp:cNvSpPr/>
      </dsp:nvSpPr>
      <dsp:spPr>
        <a:xfrm rot="20635984">
          <a:off x="3206546" y="319493"/>
          <a:ext cx="1577052" cy="1338549"/>
        </a:xfrm>
        <a:prstGeom prst="triangle">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Goal on IPE</a:t>
          </a:r>
          <a:endParaRPr lang="en-US" sz="1500" kern="1200" dirty="0">
            <a:latin typeface="Arial" panose="020B0604020202020204" pitchFamily="34" charset="0"/>
            <a:cs typeface="Arial" panose="020B0604020202020204" pitchFamily="34" charset="0"/>
          </a:endParaRPr>
        </a:p>
      </dsp:txBody>
      <dsp:txXfrm>
        <a:off x="3693423" y="975697"/>
        <a:ext cx="788526" cy="669274"/>
      </dsp:txXfrm>
    </dsp:sp>
    <dsp:sp modelId="{18934B00-1180-4831-9593-A9685923C41F}">
      <dsp:nvSpPr>
        <dsp:cNvPr id="0" name=""/>
        <dsp:cNvSpPr/>
      </dsp:nvSpPr>
      <dsp:spPr>
        <a:xfrm>
          <a:off x="4131326" y="1631061"/>
          <a:ext cx="1338549" cy="1338549"/>
        </a:xfrm>
        <a:prstGeom prst="decagon">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Participant</a:t>
          </a:r>
          <a:endParaRPr lang="en-US" sz="1500" kern="1200" dirty="0">
            <a:latin typeface="Arial" panose="020B0604020202020204" pitchFamily="34" charset="0"/>
            <a:cs typeface="Arial" panose="020B0604020202020204" pitchFamily="34" charset="0"/>
          </a:endParaRPr>
        </a:p>
      </dsp:txBody>
      <dsp:txXfrm>
        <a:off x="4259146" y="1886702"/>
        <a:ext cx="1082909" cy="827267"/>
      </dsp:txXfrm>
    </dsp:sp>
    <dsp:sp modelId="{58583A6C-C3CC-45FD-95A0-A47FB6875D0C}">
      <dsp:nvSpPr>
        <dsp:cNvPr id="0" name=""/>
        <dsp:cNvSpPr/>
      </dsp:nvSpPr>
      <dsp:spPr>
        <a:xfrm>
          <a:off x="2718411" y="29745"/>
          <a:ext cx="4164376" cy="3331500"/>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12/23/2019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dirty="0"/>
          </a:p>
        </p:txBody>
      </p:sp>
    </p:spTree>
    <p:custDataLst>
      <p:tags r:id="rId2"/>
    </p:custDataLst>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12/23/2019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411A61-F608-43C1-A0F9-72BE48135C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834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30</a:t>
            </a:fld>
            <a:endParaRPr lang="en-US" dirty="0"/>
          </a:p>
        </p:txBody>
      </p:sp>
    </p:spTree>
    <p:extLst>
      <p:ext uri="{BB962C8B-B14F-4D97-AF65-F5344CB8AC3E}">
        <p14:creationId xmlns:p14="http://schemas.microsoft.com/office/powerpoint/2010/main" val="375279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42</a:t>
            </a:fld>
            <a:endParaRPr lang="en-US" dirty="0"/>
          </a:p>
        </p:txBody>
      </p:sp>
    </p:spTree>
    <p:extLst>
      <p:ext uri="{BB962C8B-B14F-4D97-AF65-F5344CB8AC3E}">
        <p14:creationId xmlns:p14="http://schemas.microsoft.com/office/powerpoint/2010/main" val="815451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597301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11A61-F608-43C1-A0F9-72BE48135CD6}" type="slidenum">
              <a:rPr lang="en-US" smtClean="0"/>
              <a:pPr/>
              <a:t>44</a:t>
            </a:fld>
            <a:endParaRPr lang="en-US" dirty="0"/>
          </a:p>
        </p:txBody>
      </p:sp>
    </p:spTree>
    <p:extLst>
      <p:ext uri="{BB962C8B-B14F-4D97-AF65-F5344CB8AC3E}">
        <p14:creationId xmlns:p14="http://schemas.microsoft.com/office/powerpoint/2010/main" val="1769837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11A61-F608-43C1-A0F9-72BE48135CD6}" type="slidenum">
              <a:rPr lang="en-US" smtClean="0"/>
              <a:pPr/>
              <a:t>45</a:t>
            </a:fld>
            <a:endParaRPr lang="en-US" dirty="0"/>
          </a:p>
        </p:txBody>
      </p:sp>
    </p:spTree>
    <p:extLst>
      <p:ext uri="{BB962C8B-B14F-4D97-AF65-F5344CB8AC3E}">
        <p14:creationId xmlns:p14="http://schemas.microsoft.com/office/powerpoint/2010/main" val="3533037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16958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dirty="0"/>
          </a:p>
        </p:txBody>
      </p:sp>
    </p:spTree>
    <p:extLst>
      <p:ext uri="{BB962C8B-B14F-4D97-AF65-F5344CB8AC3E}">
        <p14:creationId xmlns:p14="http://schemas.microsoft.com/office/powerpoint/2010/main" val="221687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4</a:t>
            </a:fld>
            <a:endParaRPr lang="en-US" dirty="0"/>
          </a:p>
        </p:txBody>
      </p:sp>
    </p:spTree>
    <p:extLst>
      <p:ext uri="{BB962C8B-B14F-4D97-AF65-F5344CB8AC3E}">
        <p14:creationId xmlns:p14="http://schemas.microsoft.com/office/powerpoint/2010/main" val="302132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2489427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D64D-D7C4-44D6-9F8D-A3A9D3396E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402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78">
              <a:defRPr/>
            </a:pPr>
            <a:fld id="{F4E6D64D-D7C4-44D6-9F8D-A3A9D3396E98}" type="slidenum">
              <a:rPr lang="en-US">
                <a:solidFill>
                  <a:prstClr val="black"/>
                </a:solidFill>
                <a:latin typeface="Calibri"/>
              </a:rPr>
              <a:pPr defTabSz="949478">
                <a:defRPr/>
              </a:pPr>
              <a:t>8</a:t>
            </a:fld>
            <a:endParaRPr lang="en-US" dirty="0">
              <a:solidFill>
                <a:prstClr val="black"/>
              </a:solidFill>
              <a:latin typeface="Calibri"/>
            </a:endParaRPr>
          </a:p>
        </p:txBody>
      </p:sp>
    </p:spTree>
    <p:extLst>
      <p:ext uri="{BB962C8B-B14F-4D97-AF65-F5344CB8AC3E}">
        <p14:creationId xmlns:p14="http://schemas.microsoft.com/office/powerpoint/2010/main" val="157671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18</a:t>
            </a:fld>
            <a:endParaRPr lang="en-US" dirty="0"/>
          </a:p>
        </p:txBody>
      </p:sp>
    </p:spTree>
    <p:extLst>
      <p:ext uri="{BB962C8B-B14F-4D97-AF65-F5344CB8AC3E}">
        <p14:creationId xmlns:p14="http://schemas.microsoft.com/office/powerpoint/2010/main" val="3536376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29</a:t>
            </a:fld>
            <a:endParaRPr lang="en-US" dirty="0"/>
          </a:p>
        </p:txBody>
      </p:sp>
    </p:spTree>
    <p:extLst>
      <p:ext uri="{BB962C8B-B14F-4D97-AF65-F5344CB8AC3E}">
        <p14:creationId xmlns:p14="http://schemas.microsoft.com/office/powerpoint/2010/main" val="2564729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222965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B820FA-A80F-4B9A-B098-81101C085B0D}" type="datetime1">
              <a:rPr lang="en-US" smtClean="0"/>
              <a:t>12/23/2019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85201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E00EDA-2B3C-4877-9101-36737F622F7F}" type="datetime1">
              <a:rPr lang="en-US" smtClean="0"/>
              <a:t>12/23/2019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9678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15A021-1ECD-4EB6-A4B6-839712E41A8A}" type="datetime1">
              <a:rPr lang="en-US" smtClean="0"/>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220114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56E12B-063B-4B6A-96AF-4D75BF4C7B23}" type="datetime1">
              <a:rPr lang="en-US" smtClean="0"/>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383318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858" y="124492"/>
            <a:ext cx="1990245" cy="540526"/>
          </a:xfrm>
          <a:prstGeom prst="rect">
            <a:avLst/>
          </a:prstGeom>
        </p:spPr>
      </p:pic>
    </p:spTree>
    <p:extLst>
      <p:ext uri="{BB962C8B-B14F-4D97-AF65-F5344CB8AC3E}">
        <p14:creationId xmlns:p14="http://schemas.microsoft.com/office/powerpoint/2010/main" val="201020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CCDE454-2A7C-4A07-BFEF-97CFBA7347BB}" type="datetime1">
              <a:rPr lang="en-US" smtClean="0"/>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391213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034680"/>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solidFill>
                  <a:srgbClr val="377B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5116" y="124491"/>
            <a:ext cx="2778988" cy="754739"/>
          </a:xfrm>
          <a:prstGeom prst="rect">
            <a:avLst/>
          </a:prstGeom>
        </p:spPr>
      </p:pic>
    </p:spTree>
    <p:extLst>
      <p:ext uri="{BB962C8B-B14F-4D97-AF65-F5344CB8AC3E}">
        <p14:creationId xmlns:p14="http://schemas.microsoft.com/office/powerpoint/2010/main" val="155279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rgbClr val="034680"/>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rgbClr val="377BB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858" y="124492"/>
            <a:ext cx="1990245" cy="540526"/>
          </a:xfrm>
          <a:prstGeom prst="rect">
            <a:avLst/>
          </a:prstGeom>
        </p:spPr>
      </p:pic>
    </p:spTree>
    <p:extLst>
      <p:ext uri="{BB962C8B-B14F-4D97-AF65-F5344CB8AC3E}">
        <p14:creationId xmlns:p14="http://schemas.microsoft.com/office/powerpoint/2010/main" val="186274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buClrTx/>
              <a:defRPr/>
            </a:lvl1pPr>
            <a:lvl2pPr>
              <a:buClrTx/>
              <a:defRPr/>
            </a:lvl2pPr>
            <a:lvl3pPr>
              <a:buClrTx/>
              <a:defRPr/>
            </a:lvl3pPr>
            <a:lvl4pPr>
              <a:buClrTx/>
              <a:defRPr/>
            </a:lvl4pPr>
            <a:lvl5pPr>
              <a:buClrTx/>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273198-4B00-486E-BBBB-1250F0EEBB7D}" type="datetime1">
              <a:rPr lang="en-US" smtClean="0"/>
              <a:t>12/23/2019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5273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639F32-6C03-414D-90AA-3E62004B3C98}" type="datetime1">
              <a:rPr lang="en-US" smtClean="0"/>
              <a:t>12/23/2019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015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31A47-92CF-4924-B349-E4C932AB9772}" type="datetime1">
              <a:rPr lang="en-US" smtClean="0"/>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63329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9CDCD-8CA6-48E2-9729-5597776F9A44}" type="datetime1">
              <a:rPr lang="en-US" smtClean="0"/>
              <a:t>12/23/2019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736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83E78-4D43-4327-A68B-9459A3A3AA4B}" type="datetime1">
              <a:rPr lang="en-US" smtClean="0"/>
              <a:t>12/23/2019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132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8A0C01-3C39-4333-8EE3-B9E101A24273}" type="datetime1">
              <a:rPr lang="en-US" smtClean="0"/>
              <a:t>12/23/2019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9548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1F3136-9E15-4CF8-8F29-33412D16168E}" type="datetime1">
              <a:rPr lang="en-US" smtClean="0"/>
              <a:t>12/23/2019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4576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6E7B7E-D7F8-4835-A8EB-1B1EE998D172}" type="datetime1">
              <a:rPr lang="en-US" smtClean="0"/>
              <a:t>12/23/2019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25172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1E944-45B5-4F60-9458-50487F64E3DC}" type="datetime1">
              <a:rPr lang="en-US" smtClean="0"/>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2801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5E8762-5177-4B8A-A179-656FC978C2FF}" type="datetime1">
              <a:rPr lang="en-US" smtClean="0"/>
              <a:t>12/23/2019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7037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034680"/>
                </a:solidFill>
              </a:defRPr>
            </a:lvl1pPr>
          </a:lstStyle>
          <a:p>
            <a:r>
              <a:rPr lang="en-US" dirty="0"/>
              <a:t>Click to edit Master title style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solidFill>
                  <a:srgbClr val="377B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344480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rgbClr val="034680"/>
                </a:solidFill>
              </a:defRPr>
            </a:lvl1pPr>
          </a:lstStyle>
          <a:p>
            <a:r>
              <a:rPr lang="en-US" dirty="0"/>
              <a:t>Click to edit Master title style</a:t>
            </a:r>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rgbClr val="377BB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268751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FA8997-ACDE-4B99-B049-60A058F54F65}" type="datetime1">
              <a:rPr lang="en-US" smtClean="0"/>
              <a:t>12/23/2019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93182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06865F-7DEF-4024-9DE2-42CA0ED6A90D}" type="datetime1">
              <a:rPr lang="en-US" smtClean="0"/>
              <a:t>12/23/2019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01065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1C98D6-1D2C-4BDB-9B6D-CFD1EED6E9CB}" type="datetime1">
              <a:rPr lang="en-US" smtClean="0"/>
              <a:t>12/23/2019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48479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CA892-3267-43AD-855A-CB224A97EBB4}" type="datetime1">
              <a:rPr lang="en-US" smtClean="0"/>
              <a:t>12/23/2019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3051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1A191-4CC9-43E8-97CE-518B2D9F831D}" type="datetime1">
              <a:rPr lang="en-US" smtClean="0"/>
              <a:t>12/23/2019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386117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FA39657F-F916-4277-8AD6-16C1F35587C0}" type="datetime1">
              <a:rPr lang="en-US" smtClean="0"/>
              <a:t>12/23/2019</a:t>
            </a:fld>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dirty="0"/>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105091501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rgbClr val="080808"/>
        </a:buClr>
        <a:buFont typeface="Arial" panose="020B0604020202020204" pitchFamily="34" charset="0"/>
        <a:buChar char="•"/>
        <a:defRPr sz="2400" kern="1200">
          <a:solidFill>
            <a:srgbClr val="034680"/>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90000"/>
        </a:lnSpc>
        <a:spcBef>
          <a:spcPts val="1000"/>
        </a:spcBef>
        <a:buClr>
          <a:srgbClr val="080808"/>
        </a:buClr>
        <a:buFont typeface="Arial" panose="020B0604020202020204" pitchFamily="34" charset="0"/>
        <a:buChar char="•"/>
        <a:defRPr sz="2000" kern="1200">
          <a:solidFill>
            <a:srgbClr val="377BBB"/>
          </a:solidFill>
          <a:latin typeface="Arial" panose="020B0604020202020204" pitchFamily="34" charset="0"/>
          <a:ea typeface="+mn-ea"/>
          <a:cs typeface="Arial" panose="020B0604020202020204" pitchFamily="34" charset="0"/>
        </a:defRPr>
      </a:lvl2pPr>
      <a:lvl3pPr marL="822960" indent="-228600" algn="l" defTabSz="914400" rtl="0" eaLnBrk="1" latinLnBrk="0" hangingPunct="1">
        <a:lnSpc>
          <a:spcPct val="90000"/>
        </a:lnSpc>
        <a:spcBef>
          <a:spcPts val="800"/>
        </a:spcBef>
        <a:buClr>
          <a:srgbClr val="080808"/>
        </a:buClr>
        <a:buFont typeface="Arial" panose="020B0604020202020204" pitchFamily="34" charset="0"/>
        <a:buChar char="•"/>
        <a:defRPr sz="1800" kern="1200">
          <a:solidFill>
            <a:srgbClr val="377BBB"/>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39B6735F-13F8-4AEE-ABD3-91F8A2C6FAF7}" type="datetime1">
              <a:rPr lang="en-US" smtClean="0"/>
              <a:t>12/23/2019</a:t>
            </a:fld>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24436" y="167627"/>
            <a:ext cx="2749668" cy="746776"/>
          </a:xfrm>
          <a:prstGeom prst="rect">
            <a:avLst/>
          </a:prstGeom>
        </p:spPr>
      </p:pic>
    </p:spTree>
    <p:extLst>
      <p:ext uri="{BB962C8B-B14F-4D97-AF65-F5344CB8AC3E}">
        <p14:creationId xmlns:p14="http://schemas.microsoft.com/office/powerpoint/2010/main" val="142829334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Tx/>
        <a:buFont typeface="Arial" panose="020B0604020202020204" pitchFamily="34" charset="0"/>
        <a:buChar char="•"/>
        <a:defRPr sz="2400" kern="1200">
          <a:solidFill>
            <a:srgbClr val="034680"/>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90000"/>
        </a:lnSpc>
        <a:spcBef>
          <a:spcPts val="1000"/>
        </a:spcBef>
        <a:buClrTx/>
        <a:buFont typeface="Arial" panose="020B0604020202020204" pitchFamily="34" charset="0"/>
        <a:buChar char="•"/>
        <a:defRPr sz="2000" kern="1200">
          <a:solidFill>
            <a:srgbClr val="377BBB"/>
          </a:solidFill>
          <a:latin typeface="Arial" panose="020B0604020202020204" pitchFamily="34" charset="0"/>
          <a:ea typeface="+mn-ea"/>
          <a:cs typeface="Arial" panose="020B0604020202020204" pitchFamily="34" charset="0"/>
        </a:defRPr>
      </a:lvl2pPr>
      <a:lvl3pPr marL="822960" indent="-228600" algn="l" defTabSz="914400" rtl="0" eaLnBrk="1" latinLnBrk="0" hangingPunct="1">
        <a:lnSpc>
          <a:spcPct val="90000"/>
        </a:lnSpc>
        <a:spcBef>
          <a:spcPts val="800"/>
        </a:spcBef>
        <a:buClrTx/>
        <a:buFont typeface="Arial" panose="020B0604020202020204" pitchFamily="34" charset="0"/>
        <a:buChar char="•"/>
        <a:defRPr sz="1800" kern="1200">
          <a:solidFill>
            <a:srgbClr val="377BBB"/>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lnSpc>
          <a:spcPct val="90000"/>
        </a:lnSpc>
        <a:spcBef>
          <a:spcPts val="800"/>
        </a:spcBef>
        <a:buClrTx/>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800"/>
        </a:spcBef>
        <a:buClrTx/>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4.xml.rels><?xml version="1.0" encoding="UTF-8" standalone="yes"?>
<Relationships xmlns="http://schemas.openxmlformats.org/package/2006/relationships"><Relationship Id="rId8" Type="http://schemas.openxmlformats.org/officeDocument/2006/relationships/hyperlink" Target="http://wintacs3.s3uswest2.amazonaws.com/topicareas/t05_CommonPerformance/t05_resources/Credential_Attainment_Guide_Final_cn2.pdf" TargetMode="External"/><Relationship Id="rId3" Type="http://schemas.openxmlformats.org/officeDocument/2006/relationships/hyperlink" Target="https://www2.ed.gov/policy/speced/guid/rsa/subregulatory/pd-16-04.pdf" TargetMode="External"/><Relationship Id="rId7" Type="http://schemas.openxmlformats.org/officeDocument/2006/relationships/hyperlink" Target="http://wintac-s3.s3-us-west-2.amazonaws.com/topic-areas/t05_CommonPerformance/t05_resources/MSG_Guide_Final_cn2.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2.ed.gov/policy/speced/guid/rsa/subregulatory/tac-19-01.pdf" TargetMode="External"/><Relationship Id="rId5" Type="http://schemas.openxmlformats.org/officeDocument/2006/relationships/hyperlink" Target="https://www2.ed.gov/policy/speced/guid/rsa/subregulatory/tac-17-01.pdf?utm_content=&amp;utm_medium=email&amp;utm_name=&amp;utm_source=govdelivery&amp;utm_term=" TargetMode="External"/><Relationship Id="rId4" Type="http://schemas.openxmlformats.org/officeDocument/2006/relationships/hyperlink" Target="https://www2.ed.gov/policy/speced/guid/rsa/subregulatory/pd-19-03.pdf"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RSAData@ed.gov" TargetMode="External"/><Relationship Id="rId7" Type="http://schemas.openxmlformats.org/officeDocument/2006/relationships/hyperlink" Target="http://www.wintac.org/"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mailto:randerson@ndi-inc.org" TargetMode="External"/><Relationship Id="rId5" Type="http://schemas.openxmlformats.org/officeDocument/2006/relationships/image" Target="../media/image4.png"/><Relationship Id="rId4" Type="http://schemas.openxmlformats.org/officeDocument/2006/relationships/hyperlink" Target="http://www.rsa.ed.gov/"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281" y="2998976"/>
            <a:ext cx="6820022" cy="1397878"/>
          </a:xfrm>
        </p:spPr>
        <p:txBody>
          <a:bodyPr>
            <a:noAutofit/>
          </a:bodyPr>
          <a:lstStyle/>
          <a:p>
            <a:r>
              <a:rPr lang="en-US" sz="3600" dirty="0"/>
              <a:t>Case Service Report (RSA-911)</a:t>
            </a:r>
            <a:br>
              <a:rPr lang="en-US" sz="3600" dirty="0"/>
            </a:br>
            <a:r>
              <a:rPr lang="en-US" sz="3600" dirty="0"/>
              <a:t>RSA-PD-19-03</a:t>
            </a:r>
          </a:p>
        </p:txBody>
      </p:sp>
      <p:sp>
        <p:nvSpPr>
          <p:cNvPr id="3" name="Subtitle 2"/>
          <p:cNvSpPr>
            <a:spLocks noGrp="1"/>
          </p:cNvSpPr>
          <p:nvPr>
            <p:ph type="subTitle" idx="1"/>
          </p:nvPr>
        </p:nvSpPr>
        <p:spPr>
          <a:xfrm>
            <a:off x="545281" y="4495836"/>
            <a:ext cx="6198421" cy="865304"/>
          </a:xfrm>
        </p:spPr>
        <p:txBody>
          <a:bodyPr>
            <a:normAutofit/>
          </a:bodyPr>
          <a:lstStyle/>
          <a:p>
            <a:r>
              <a:rPr lang="en-US" sz="2600" dirty="0"/>
              <a:t>Program Year 2020 Implementation WINTAC/RSA Training Series </a:t>
            </a:r>
            <a:r>
              <a:rPr lang="en-US" sz="2600" dirty="0" smtClean="0"/>
              <a:t>(5/8</a:t>
            </a:r>
            <a:r>
              <a:rPr lang="en-US" sz="2600" dirty="0"/>
              <a:t>) </a:t>
            </a:r>
          </a:p>
        </p:txBody>
      </p:sp>
      <p:pic>
        <p:nvPicPr>
          <p:cNvPr id="6" name="Picture Placeholder 5" descr="DATA word cloud visual."/>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6743702" y="0"/>
            <a:ext cx="5448298" cy="6857999"/>
          </a:xfrm>
        </p:spPr>
      </p:pic>
    </p:spTree>
    <p:custDataLst>
      <p:tags r:id="rId1"/>
    </p:custDataLst>
    <p:extLst>
      <p:ext uri="{BB962C8B-B14F-4D97-AF65-F5344CB8AC3E}">
        <p14:creationId xmlns:p14="http://schemas.microsoft.com/office/powerpoint/2010/main" val="180142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a:t>
            </a:r>
            <a:endParaRPr lang="en-US" dirty="0"/>
          </a:p>
        </p:txBody>
      </p:sp>
      <p:sp>
        <p:nvSpPr>
          <p:cNvPr id="3" name="Content Placeholder 2"/>
          <p:cNvSpPr>
            <a:spLocks noGrp="1"/>
          </p:cNvSpPr>
          <p:nvPr>
            <p:ph idx="1"/>
          </p:nvPr>
        </p:nvSpPr>
        <p:spPr/>
        <p:txBody>
          <a:bodyPr/>
          <a:lstStyle/>
          <a:p>
            <a:pPr>
              <a:lnSpc>
                <a:spcPct val="100000"/>
              </a:lnSpc>
            </a:pPr>
            <a:r>
              <a:rPr lang="en-US" dirty="0"/>
              <a:t>In accordance with 34 C.F.R. § 361.150(a)(1), for purposes of the VR program, an individual is a “Participant” if he or she has an approved IPE and is in receipt of VR services</a:t>
            </a:r>
            <a:r>
              <a:rPr lang="en-US" dirty="0" smtClean="0"/>
              <a:t>.</a:t>
            </a:r>
          </a:p>
          <a:p>
            <a:pPr>
              <a:lnSpc>
                <a:spcPct val="100000"/>
              </a:lnSpc>
            </a:pPr>
            <a:r>
              <a:rPr lang="en-US" dirty="0" smtClean="0"/>
              <a:t>In order to be included in the calculations for performance, the individual must meet the definitions of a participant. </a:t>
            </a:r>
          </a:p>
          <a:p>
            <a:pPr>
              <a:lnSpc>
                <a:spcPct val="100000"/>
              </a:lnSpc>
            </a:pPr>
            <a:r>
              <a:rPr lang="en-US" dirty="0"/>
              <a:t>All participants MUST be reported on each quarterly RSA-911 submission, regardless of whether or not any information in their service record has changed</a:t>
            </a:r>
            <a:r>
              <a:rPr lang="en-US" dirty="0" smtClean="0"/>
              <a:t>. </a:t>
            </a:r>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10</a:t>
            </a:fld>
            <a:endParaRPr lang="en-US" dirty="0"/>
          </a:p>
        </p:txBody>
      </p:sp>
    </p:spTree>
    <p:extLst>
      <p:ext uri="{BB962C8B-B14F-4D97-AF65-F5344CB8AC3E}">
        <p14:creationId xmlns:p14="http://schemas.microsoft.com/office/powerpoint/2010/main" val="420564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 Data Elements (DE)</a:t>
            </a:r>
            <a:endParaRPr lang="en-US" dirty="0"/>
          </a:p>
        </p:txBody>
      </p:sp>
      <p:sp>
        <p:nvSpPr>
          <p:cNvPr id="3" name="Text Placeholder 2"/>
          <p:cNvSpPr>
            <a:spLocks noGrp="1"/>
          </p:cNvSpPr>
          <p:nvPr>
            <p:ph type="body" idx="1"/>
          </p:nvPr>
        </p:nvSpPr>
        <p:spPr>
          <a:xfrm>
            <a:off x="1295400" y="1654626"/>
            <a:ext cx="4572000" cy="850392"/>
          </a:xfrm>
        </p:spPr>
        <p:txBody>
          <a:bodyPr/>
          <a:lstStyle/>
          <a:p>
            <a:pPr algn="ctr"/>
            <a:r>
              <a:rPr lang="en-US" dirty="0" smtClean="0"/>
              <a:t>PD 16-04</a:t>
            </a:r>
            <a:endParaRPr lang="en-US" dirty="0"/>
          </a:p>
        </p:txBody>
      </p:sp>
      <p:sp>
        <p:nvSpPr>
          <p:cNvPr id="4" name="Content Placeholder 3"/>
          <p:cNvSpPr>
            <a:spLocks noGrp="1"/>
          </p:cNvSpPr>
          <p:nvPr>
            <p:ph sz="half" idx="2"/>
          </p:nvPr>
        </p:nvSpPr>
        <p:spPr>
          <a:xfrm>
            <a:off x="1295400" y="2530925"/>
            <a:ext cx="4767942" cy="3750129"/>
          </a:xfrm>
        </p:spPr>
        <p:style>
          <a:lnRef idx="2">
            <a:schemeClr val="accent3"/>
          </a:lnRef>
          <a:fillRef idx="1">
            <a:schemeClr val="lt1"/>
          </a:fillRef>
          <a:effectRef idx="0">
            <a:schemeClr val="accent3"/>
          </a:effectRef>
          <a:fontRef idx="minor">
            <a:schemeClr val="dk1"/>
          </a:fontRef>
        </p:style>
        <p:txBody>
          <a:bodyPr>
            <a:noAutofit/>
          </a:bodyPr>
          <a:lstStyle/>
          <a:p>
            <a:pPr>
              <a:lnSpc>
                <a:spcPct val="120000"/>
              </a:lnSpc>
              <a:spcBef>
                <a:spcPts val="0"/>
              </a:spcBef>
            </a:pPr>
            <a:r>
              <a:rPr lang="en-US" sz="2200" dirty="0">
                <a:solidFill>
                  <a:srgbClr val="034680"/>
                </a:solidFill>
                <a:latin typeface="Arial" panose="020B0604020202020204" pitchFamily="34" charset="0"/>
                <a:cs typeface="Arial" panose="020B0604020202020204" pitchFamily="34" charset="0"/>
              </a:rPr>
              <a:t>DE 7: Date of Application</a:t>
            </a:r>
          </a:p>
          <a:p>
            <a:pPr>
              <a:lnSpc>
                <a:spcPct val="120000"/>
              </a:lnSpc>
              <a:spcBef>
                <a:spcPts val="0"/>
              </a:spcBef>
            </a:pPr>
            <a:r>
              <a:rPr lang="en-US" sz="2200" dirty="0">
                <a:solidFill>
                  <a:srgbClr val="034680"/>
                </a:solidFill>
                <a:latin typeface="Arial" panose="020B0604020202020204" pitchFamily="34" charset="0"/>
                <a:cs typeface="Arial" panose="020B0604020202020204" pitchFamily="34" charset="0"/>
              </a:rPr>
              <a:t>DE 38: Date of Eligibility Determination</a:t>
            </a:r>
          </a:p>
          <a:p>
            <a:pPr>
              <a:lnSpc>
                <a:spcPct val="120000"/>
              </a:lnSpc>
              <a:spcBef>
                <a:spcPts val="0"/>
              </a:spcBef>
            </a:pPr>
            <a:r>
              <a:rPr lang="en-US" sz="2200" dirty="0">
                <a:solidFill>
                  <a:srgbClr val="034680"/>
                </a:solidFill>
                <a:latin typeface="Arial" panose="020B0604020202020204" pitchFamily="34" charset="0"/>
                <a:cs typeface="Arial" panose="020B0604020202020204" pitchFamily="34" charset="0"/>
              </a:rPr>
              <a:t>DE 48: Date of Most Recent IPE or Amendment</a:t>
            </a:r>
            <a:br>
              <a:rPr lang="en-US" sz="2200" dirty="0">
                <a:solidFill>
                  <a:srgbClr val="034680"/>
                </a:solidFill>
                <a:latin typeface="Arial" panose="020B0604020202020204" pitchFamily="34" charset="0"/>
                <a:cs typeface="Arial" panose="020B0604020202020204" pitchFamily="34" charset="0"/>
              </a:rPr>
            </a:br>
            <a:r>
              <a:rPr lang="en-US" sz="2200" dirty="0">
                <a:solidFill>
                  <a:srgbClr val="034680"/>
                </a:solidFill>
                <a:latin typeface="Arial" panose="020B0604020202020204" pitchFamily="34" charset="0"/>
                <a:cs typeface="Arial" panose="020B0604020202020204" pitchFamily="34" charset="0"/>
              </a:rPr>
              <a:t>(DELETED DATA ELEMENT)</a:t>
            </a:r>
          </a:p>
          <a:p>
            <a:pPr>
              <a:lnSpc>
                <a:spcPct val="120000"/>
              </a:lnSpc>
              <a:spcBef>
                <a:spcPts val="0"/>
              </a:spcBef>
            </a:pPr>
            <a:r>
              <a:rPr lang="en-US" sz="2200" dirty="0">
                <a:solidFill>
                  <a:srgbClr val="034680"/>
                </a:solidFill>
                <a:latin typeface="Arial" panose="020B0604020202020204" pitchFamily="34" charset="0"/>
                <a:cs typeface="Arial" panose="020B0604020202020204" pitchFamily="34" charset="0"/>
              </a:rPr>
              <a:t>DE 127: Start Date of Initial VR Service on or after IPE</a:t>
            </a:r>
          </a:p>
          <a:p>
            <a:pPr>
              <a:lnSpc>
                <a:spcPct val="120000"/>
              </a:lnSpc>
              <a:spcBef>
                <a:spcPts val="0"/>
              </a:spcBef>
            </a:pPr>
            <a:r>
              <a:rPr lang="en-US" sz="2200" dirty="0">
                <a:solidFill>
                  <a:srgbClr val="034680"/>
                </a:solidFill>
                <a:latin typeface="Arial" panose="020B0604020202020204" pitchFamily="34" charset="0"/>
                <a:cs typeface="Arial" panose="020B0604020202020204" pitchFamily="34" charset="0"/>
              </a:rPr>
              <a:t>DE 353: Date of Exit</a:t>
            </a:r>
          </a:p>
        </p:txBody>
      </p:sp>
      <p:sp>
        <p:nvSpPr>
          <p:cNvPr id="5" name="Text Placeholder 4"/>
          <p:cNvSpPr>
            <a:spLocks noGrp="1"/>
          </p:cNvSpPr>
          <p:nvPr>
            <p:ph type="body" sz="quarter" idx="3"/>
          </p:nvPr>
        </p:nvSpPr>
        <p:spPr>
          <a:xfrm>
            <a:off x="6324600" y="1654626"/>
            <a:ext cx="4572000" cy="847725"/>
          </a:xfrm>
        </p:spPr>
        <p:txBody>
          <a:bodyPr/>
          <a:lstStyle/>
          <a:p>
            <a:pPr algn="ctr"/>
            <a:r>
              <a:rPr lang="en-US" dirty="0" smtClean="0"/>
              <a:t>PD 19-03</a:t>
            </a:r>
            <a:endParaRPr lang="en-US" dirty="0"/>
          </a:p>
        </p:txBody>
      </p:sp>
      <p:sp>
        <p:nvSpPr>
          <p:cNvPr id="13" name="Content Placeholder 12"/>
          <p:cNvSpPr>
            <a:spLocks noGrp="1"/>
          </p:cNvSpPr>
          <p:nvPr>
            <p:ph sz="quarter" idx="4"/>
          </p:nvPr>
        </p:nvSpPr>
        <p:spPr>
          <a:xfrm>
            <a:off x="6324600" y="2530926"/>
            <a:ext cx="4865370" cy="3750128"/>
          </a:xfrm>
        </p:spPr>
        <p:style>
          <a:lnRef idx="2">
            <a:schemeClr val="accent5"/>
          </a:lnRef>
          <a:fillRef idx="1">
            <a:schemeClr val="lt1"/>
          </a:fillRef>
          <a:effectRef idx="0">
            <a:schemeClr val="accent5"/>
          </a:effectRef>
          <a:fontRef idx="minor">
            <a:schemeClr val="dk1"/>
          </a:fontRef>
        </p:style>
        <p:txBody>
          <a:bodyPr>
            <a:noAutofit/>
          </a:bodyPr>
          <a:lstStyle/>
          <a:p>
            <a:pPr>
              <a:lnSpc>
                <a:spcPct val="120000"/>
              </a:lnSpc>
              <a:spcBef>
                <a:spcPts val="600"/>
              </a:spcBef>
            </a:pPr>
            <a:r>
              <a:rPr lang="en-US" sz="2200" dirty="0">
                <a:solidFill>
                  <a:srgbClr val="034680"/>
                </a:solidFill>
                <a:latin typeface="Arial" panose="020B0604020202020204" pitchFamily="34" charset="0"/>
                <a:cs typeface="Arial" panose="020B0604020202020204" pitchFamily="34" charset="0"/>
              </a:rPr>
              <a:t>DE 7: Date of Application</a:t>
            </a:r>
          </a:p>
          <a:p>
            <a:pPr>
              <a:lnSpc>
                <a:spcPct val="120000"/>
              </a:lnSpc>
              <a:spcBef>
                <a:spcPts val="600"/>
              </a:spcBef>
            </a:pPr>
            <a:r>
              <a:rPr lang="en-US" sz="2200" dirty="0">
                <a:solidFill>
                  <a:srgbClr val="034680"/>
                </a:solidFill>
                <a:latin typeface="Arial" panose="020B0604020202020204" pitchFamily="34" charset="0"/>
                <a:cs typeface="Arial" panose="020B0604020202020204" pitchFamily="34" charset="0"/>
              </a:rPr>
              <a:t>DE 38: Date of Eligibility Determination</a:t>
            </a:r>
          </a:p>
          <a:p>
            <a:pPr>
              <a:lnSpc>
                <a:spcPct val="120000"/>
              </a:lnSpc>
              <a:spcBef>
                <a:spcPts val="600"/>
              </a:spcBef>
            </a:pPr>
            <a:r>
              <a:rPr lang="en-US" sz="2200" dirty="0">
                <a:solidFill>
                  <a:srgbClr val="034680"/>
                </a:solidFill>
                <a:latin typeface="Arial" panose="020B0604020202020204" pitchFamily="34" charset="0"/>
                <a:cs typeface="Arial" panose="020B0604020202020204" pitchFamily="34" charset="0"/>
              </a:rPr>
              <a:t>DE 398: Date of Initial IPE</a:t>
            </a:r>
            <a:br>
              <a:rPr lang="en-US" sz="2200" dirty="0">
                <a:solidFill>
                  <a:srgbClr val="034680"/>
                </a:solidFill>
                <a:latin typeface="Arial" panose="020B0604020202020204" pitchFamily="34" charset="0"/>
                <a:cs typeface="Arial" panose="020B0604020202020204" pitchFamily="34" charset="0"/>
              </a:rPr>
            </a:br>
            <a:r>
              <a:rPr lang="en-US" sz="2200" dirty="0">
                <a:solidFill>
                  <a:srgbClr val="034680"/>
                </a:solidFill>
                <a:latin typeface="Arial" panose="020B0604020202020204" pitchFamily="34" charset="0"/>
                <a:cs typeface="Arial" panose="020B0604020202020204" pitchFamily="34" charset="0"/>
              </a:rPr>
              <a:t>(NEW DATA ELEMENT)</a:t>
            </a:r>
          </a:p>
          <a:p>
            <a:pPr>
              <a:lnSpc>
                <a:spcPct val="120000"/>
              </a:lnSpc>
              <a:spcBef>
                <a:spcPts val="600"/>
              </a:spcBef>
            </a:pPr>
            <a:r>
              <a:rPr lang="en-US" sz="2200" dirty="0">
                <a:solidFill>
                  <a:srgbClr val="034680"/>
                </a:solidFill>
                <a:latin typeface="Arial" panose="020B0604020202020204" pitchFamily="34" charset="0"/>
                <a:cs typeface="Arial" panose="020B0604020202020204" pitchFamily="34" charset="0"/>
              </a:rPr>
              <a:t>DE 127: Start Date of Initial VR Service on or after IPE</a:t>
            </a:r>
          </a:p>
          <a:p>
            <a:pPr>
              <a:lnSpc>
                <a:spcPct val="120000"/>
              </a:lnSpc>
              <a:spcBef>
                <a:spcPts val="600"/>
              </a:spcBef>
            </a:pPr>
            <a:r>
              <a:rPr lang="en-US" sz="2200" dirty="0">
                <a:solidFill>
                  <a:srgbClr val="034680"/>
                </a:solidFill>
                <a:latin typeface="Arial" panose="020B0604020202020204" pitchFamily="34" charset="0"/>
                <a:cs typeface="Arial" panose="020B0604020202020204" pitchFamily="34" charset="0"/>
              </a:rPr>
              <a:t>DE 353: Date of Exit</a:t>
            </a:r>
          </a:p>
        </p:txBody>
      </p:sp>
      <p:sp>
        <p:nvSpPr>
          <p:cNvPr id="7" name="Slide Number Placeholder 6"/>
          <p:cNvSpPr>
            <a:spLocks noGrp="1"/>
          </p:cNvSpPr>
          <p:nvPr>
            <p:ph type="sldNum" sz="quarter" idx="12"/>
          </p:nvPr>
        </p:nvSpPr>
        <p:spPr/>
        <p:txBody>
          <a:bodyPr/>
          <a:lstStyle/>
          <a:p>
            <a:fld id="{A7F8E3F6-DE14-48B2-B2BC-6FABA9630FB8}" type="slidenum">
              <a:rPr lang="en-US" smtClean="0"/>
              <a:pPr/>
              <a:t>11</a:t>
            </a:fld>
            <a:endParaRPr lang="en-US" dirty="0"/>
          </a:p>
        </p:txBody>
      </p:sp>
    </p:spTree>
    <p:extLst>
      <p:ext uri="{BB962C8B-B14F-4D97-AF65-F5344CB8AC3E}">
        <p14:creationId xmlns:p14="http://schemas.microsoft.com/office/powerpoint/2010/main" val="4907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 Attainment Data Elements </a:t>
            </a:r>
            <a:endParaRPr lang="en-US" dirty="0"/>
          </a:p>
        </p:txBody>
      </p:sp>
      <p:sp>
        <p:nvSpPr>
          <p:cNvPr id="3" name="Content Placeholder 2"/>
          <p:cNvSpPr>
            <a:spLocks noGrp="1"/>
          </p:cNvSpPr>
          <p:nvPr>
            <p:ph idx="1"/>
          </p:nvPr>
        </p:nvSpPr>
        <p:spPr/>
        <p:txBody>
          <a:bodyPr/>
          <a:lstStyle/>
          <a:p>
            <a:pPr marL="0" indent="0">
              <a:lnSpc>
                <a:spcPct val="100000"/>
              </a:lnSpc>
              <a:buNone/>
            </a:pPr>
            <a:r>
              <a:rPr lang="en-US" dirty="0" smtClean="0"/>
              <a:t>The Credential Attainment Indicator requires three sets of</a:t>
            </a:r>
            <a:br>
              <a:rPr lang="en-US" dirty="0" smtClean="0"/>
            </a:br>
            <a:r>
              <a:rPr lang="en-US" dirty="0" smtClean="0"/>
              <a:t>Data Elements (depending on the participant):</a:t>
            </a:r>
          </a:p>
          <a:p>
            <a:pPr lvl="1">
              <a:lnSpc>
                <a:spcPct val="100000"/>
              </a:lnSpc>
            </a:pPr>
            <a:r>
              <a:rPr lang="en-US" dirty="0" smtClean="0"/>
              <a:t>Enrollment</a:t>
            </a:r>
          </a:p>
          <a:p>
            <a:pPr lvl="2">
              <a:lnSpc>
                <a:spcPct val="100000"/>
              </a:lnSpc>
            </a:pPr>
            <a:r>
              <a:rPr lang="en-US" dirty="0" smtClean="0"/>
              <a:t>DE 78, DE 400 (secondary education)</a:t>
            </a:r>
          </a:p>
          <a:p>
            <a:pPr lvl="2">
              <a:lnSpc>
                <a:spcPct val="100000"/>
              </a:lnSpc>
            </a:pPr>
            <a:r>
              <a:rPr lang="en-US" dirty="0" smtClean="0"/>
              <a:t>DE 84 (postsecondary education)</a:t>
            </a:r>
          </a:p>
          <a:p>
            <a:pPr lvl="1">
              <a:lnSpc>
                <a:spcPct val="100000"/>
              </a:lnSpc>
            </a:pPr>
            <a:r>
              <a:rPr lang="en-US" dirty="0" smtClean="0"/>
              <a:t>Attainment</a:t>
            </a:r>
          </a:p>
          <a:p>
            <a:pPr lvl="2">
              <a:lnSpc>
                <a:spcPct val="100000"/>
              </a:lnSpc>
            </a:pPr>
            <a:r>
              <a:rPr lang="en-US" dirty="0" smtClean="0"/>
              <a:t>DE 81, DE 82 </a:t>
            </a:r>
            <a:r>
              <a:rPr lang="en-US" dirty="0"/>
              <a:t>(</a:t>
            </a:r>
            <a:r>
              <a:rPr lang="en-US" dirty="0" smtClean="0"/>
              <a:t>secondary education)</a:t>
            </a:r>
          </a:p>
          <a:p>
            <a:pPr lvl="2">
              <a:lnSpc>
                <a:spcPct val="100000"/>
              </a:lnSpc>
            </a:pPr>
            <a:r>
              <a:rPr lang="en-US" dirty="0" smtClean="0"/>
              <a:t>DE 87-90, DE 93-95 </a:t>
            </a:r>
            <a:r>
              <a:rPr lang="en-US" dirty="0"/>
              <a:t>(</a:t>
            </a:r>
            <a:r>
              <a:rPr lang="en-US" dirty="0" smtClean="0"/>
              <a:t>postsecondary education)</a:t>
            </a:r>
          </a:p>
          <a:p>
            <a:pPr lvl="1">
              <a:lnSpc>
                <a:spcPct val="100000"/>
              </a:lnSpc>
            </a:pPr>
            <a:r>
              <a:rPr lang="en-US" dirty="0" smtClean="0"/>
              <a:t>Post-Exit</a:t>
            </a:r>
          </a:p>
          <a:p>
            <a:pPr lvl="2">
              <a:lnSpc>
                <a:spcPct val="100000"/>
              </a:lnSpc>
            </a:pPr>
            <a:r>
              <a:rPr lang="en-US" dirty="0" smtClean="0"/>
              <a:t>DE 376, DE 377, DE 378, DE 379, DE 383, DE 386, DE 389</a:t>
            </a:r>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pPr/>
              <a:t>12</a:t>
            </a:fld>
            <a:endParaRPr lang="en-US" dirty="0"/>
          </a:p>
        </p:txBody>
      </p:sp>
    </p:spTree>
    <p:extLst>
      <p:ext uri="{BB962C8B-B14F-4D97-AF65-F5344CB8AC3E}">
        <p14:creationId xmlns:p14="http://schemas.microsoft.com/office/powerpoint/2010/main" val="25709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MSG Data Elements </a:t>
            </a:r>
            <a:endParaRPr lang="en-US" dirty="0"/>
          </a:p>
        </p:txBody>
      </p:sp>
      <p:sp>
        <p:nvSpPr>
          <p:cNvPr id="3" name="Content Placeholder 2"/>
          <p:cNvSpPr>
            <a:spLocks noGrp="1"/>
          </p:cNvSpPr>
          <p:nvPr>
            <p:ph idx="1"/>
          </p:nvPr>
        </p:nvSpPr>
        <p:spPr>
          <a:xfrm>
            <a:off x="1295400" y="1828800"/>
            <a:ext cx="9601200" cy="4343400"/>
          </a:xfrm>
        </p:spPr>
        <p:txBody>
          <a:bodyPr/>
          <a:lstStyle/>
          <a:p>
            <a:pPr marL="0" indent="0">
              <a:lnSpc>
                <a:spcPct val="100000"/>
              </a:lnSpc>
              <a:buNone/>
            </a:pPr>
            <a:r>
              <a:rPr lang="en-US" dirty="0"/>
              <a:t>The </a:t>
            </a:r>
            <a:r>
              <a:rPr lang="en-US" dirty="0" smtClean="0"/>
              <a:t>MSG </a:t>
            </a:r>
            <a:r>
              <a:rPr lang="en-US" dirty="0"/>
              <a:t>Indicator requires three sets of Data </a:t>
            </a:r>
            <a:r>
              <a:rPr lang="en-US" dirty="0" smtClean="0"/>
              <a:t>Elements</a:t>
            </a:r>
            <a:br>
              <a:rPr lang="en-US" dirty="0" smtClean="0"/>
            </a:br>
            <a:r>
              <a:rPr lang="en-US" dirty="0" smtClean="0"/>
              <a:t>(for all MSG participants):</a:t>
            </a:r>
          </a:p>
          <a:p>
            <a:pPr lvl="1">
              <a:lnSpc>
                <a:spcPct val="100000"/>
              </a:lnSpc>
            </a:pPr>
            <a:r>
              <a:rPr lang="en-US" dirty="0" smtClean="0"/>
              <a:t>Enrollment</a:t>
            </a:r>
          </a:p>
          <a:p>
            <a:pPr lvl="2">
              <a:lnSpc>
                <a:spcPct val="100000"/>
              </a:lnSpc>
            </a:pPr>
            <a:r>
              <a:rPr lang="en-US" dirty="0" smtClean="0"/>
              <a:t>DE 85 (secondary and postsecondary)</a:t>
            </a:r>
          </a:p>
          <a:p>
            <a:pPr lvl="1">
              <a:lnSpc>
                <a:spcPct val="100000"/>
              </a:lnSpc>
            </a:pPr>
            <a:r>
              <a:rPr lang="en-US" dirty="0" smtClean="0"/>
              <a:t>Completion/Disenrollment </a:t>
            </a:r>
          </a:p>
          <a:p>
            <a:pPr lvl="2">
              <a:lnSpc>
                <a:spcPct val="100000"/>
              </a:lnSpc>
            </a:pPr>
            <a:r>
              <a:rPr lang="en-US" dirty="0" smtClean="0"/>
              <a:t>DE 401</a:t>
            </a:r>
          </a:p>
          <a:p>
            <a:pPr lvl="1">
              <a:lnSpc>
                <a:spcPct val="100000"/>
              </a:lnSpc>
            </a:pPr>
            <a:r>
              <a:rPr lang="en-US" dirty="0" smtClean="0"/>
              <a:t>MSG Type Achieved</a:t>
            </a:r>
          </a:p>
          <a:p>
            <a:pPr lvl="2">
              <a:lnSpc>
                <a:spcPct val="100000"/>
              </a:lnSpc>
            </a:pPr>
            <a:r>
              <a:rPr lang="en-US" dirty="0" smtClean="0"/>
              <a:t>DE 343-347</a:t>
            </a:r>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pPr/>
              <a:t>13</a:t>
            </a:fld>
            <a:endParaRPr lang="en-US" dirty="0"/>
          </a:p>
        </p:txBody>
      </p:sp>
    </p:spTree>
    <p:extLst>
      <p:ext uri="{BB962C8B-B14F-4D97-AF65-F5344CB8AC3E}">
        <p14:creationId xmlns:p14="http://schemas.microsoft.com/office/powerpoint/2010/main" val="382802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010" y="3032125"/>
            <a:ext cx="8774019" cy="1557338"/>
          </a:xfrm>
        </p:spPr>
        <p:txBody>
          <a:bodyPr/>
          <a:lstStyle/>
          <a:p>
            <a:r>
              <a:rPr lang="en-US" dirty="0" smtClean="0"/>
              <a:t>Credential Attainment Data </a:t>
            </a:r>
            <a:r>
              <a:rPr lang="en-US" dirty="0"/>
              <a:t>Elements</a:t>
            </a:r>
          </a:p>
        </p:txBody>
      </p:sp>
      <p:sp>
        <p:nvSpPr>
          <p:cNvPr id="3" name="Text Placeholder 2"/>
          <p:cNvSpPr>
            <a:spLocks noGrp="1"/>
          </p:cNvSpPr>
          <p:nvPr>
            <p:ph type="body" idx="1"/>
          </p:nvPr>
        </p:nvSpPr>
        <p:spPr>
          <a:xfrm>
            <a:off x="1042010" y="4589463"/>
            <a:ext cx="8046718" cy="1011237"/>
          </a:xfrm>
        </p:spPr>
        <p:txBody>
          <a:bodyPr/>
          <a:lstStyle/>
          <a:p>
            <a:r>
              <a:rPr lang="pt-BR" dirty="0" smtClean="0"/>
              <a:t>34 C.F.R. §361.155(a</a:t>
            </a:r>
            <a:r>
              <a:rPr lang="pt-BR" dirty="0"/>
              <a:t>)(1</a:t>
            </a:r>
            <a:r>
              <a:rPr lang="pt-BR" dirty="0" smtClean="0"/>
              <a:t>)(iv</a:t>
            </a:r>
            <a:r>
              <a:rPr lang="en-US" dirty="0"/>
              <a:t>)</a:t>
            </a:r>
          </a:p>
        </p:txBody>
      </p:sp>
    </p:spTree>
    <p:extLst>
      <p:ext uri="{BB962C8B-B14F-4D97-AF65-F5344CB8AC3E}">
        <p14:creationId xmlns:p14="http://schemas.microsoft.com/office/powerpoint/2010/main" val="208344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 Attainment Rate</a:t>
            </a:r>
            <a:endParaRPr lang="en-US" dirty="0"/>
          </a:p>
        </p:txBody>
      </p:sp>
      <p:sp>
        <p:nvSpPr>
          <p:cNvPr id="3" name="Content Placeholder 2"/>
          <p:cNvSpPr>
            <a:spLocks noGrp="1"/>
          </p:cNvSpPr>
          <p:nvPr>
            <p:ph sz="half" idx="1"/>
          </p:nvPr>
        </p:nvSpPr>
        <p:spPr/>
        <p:txBody>
          <a:bodyPr>
            <a:noAutofit/>
          </a:bodyPr>
          <a:lstStyle/>
          <a:p>
            <a:pPr marL="0" indent="0">
              <a:lnSpc>
                <a:spcPct val="100000"/>
              </a:lnSpc>
              <a:buNone/>
            </a:pPr>
            <a:r>
              <a:rPr lang="en-US" dirty="0"/>
              <a:t>Percentage of participants enrolled in an education or training program (excluding on-the-job training and customized training) who attain a recognized </a:t>
            </a:r>
            <a:r>
              <a:rPr lang="en-US" dirty="0" smtClean="0"/>
              <a:t>postsecondary </a:t>
            </a:r>
            <a:r>
              <a:rPr lang="en-US" dirty="0"/>
              <a:t>credential or secondary school diploma or equivalent during participation in, or within one year of, exit from the </a:t>
            </a:r>
            <a:r>
              <a:rPr lang="en-US" dirty="0" smtClean="0"/>
              <a:t>program.</a:t>
            </a:r>
          </a:p>
        </p:txBody>
      </p:sp>
      <p:sp>
        <p:nvSpPr>
          <p:cNvPr id="6" name="Content Placeholder 5"/>
          <p:cNvSpPr>
            <a:spLocks noGrp="1"/>
          </p:cNvSpPr>
          <p:nvPr>
            <p:ph sz="half" idx="2"/>
          </p:nvPr>
        </p:nvSpPr>
        <p:spPr>
          <a:xfrm>
            <a:off x="987425" y="3847698"/>
            <a:ext cx="10594975" cy="2527301"/>
          </a:xfrm>
        </p:spPr>
        <p:txBody>
          <a:bodyPr numCol="2">
            <a:noAutofit/>
          </a:bodyPr>
          <a:lstStyle/>
          <a:p>
            <a:pPr lvl="1">
              <a:lnSpc>
                <a:spcPct val="100000"/>
              </a:lnSpc>
            </a:pPr>
            <a:r>
              <a:rPr lang="en-US" sz="1800" dirty="0"/>
              <a:t>Secondary School diploma or recognized equivalent </a:t>
            </a:r>
          </a:p>
          <a:p>
            <a:pPr lvl="1">
              <a:lnSpc>
                <a:spcPct val="100000"/>
              </a:lnSpc>
            </a:pPr>
            <a:r>
              <a:rPr lang="en-US" sz="1800" dirty="0"/>
              <a:t>Associate degree </a:t>
            </a:r>
          </a:p>
          <a:p>
            <a:pPr lvl="1">
              <a:lnSpc>
                <a:spcPct val="100000"/>
              </a:lnSpc>
            </a:pPr>
            <a:r>
              <a:rPr lang="en-US" sz="1800" dirty="0"/>
              <a:t>Bachelor’s degree </a:t>
            </a:r>
          </a:p>
          <a:p>
            <a:pPr lvl="1">
              <a:lnSpc>
                <a:spcPct val="100000"/>
              </a:lnSpc>
            </a:pPr>
            <a:r>
              <a:rPr lang="en-US" sz="1800" dirty="0"/>
              <a:t>Graduate degree for purposes of the VR program </a:t>
            </a:r>
          </a:p>
          <a:p>
            <a:pPr lvl="1">
              <a:lnSpc>
                <a:spcPct val="100000"/>
              </a:lnSpc>
            </a:pPr>
            <a:r>
              <a:rPr lang="en-US" sz="1800" dirty="0"/>
              <a:t>Occupational licensure</a:t>
            </a:r>
          </a:p>
          <a:p>
            <a:pPr lvl="1">
              <a:lnSpc>
                <a:spcPct val="100000"/>
              </a:lnSpc>
            </a:pPr>
            <a:r>
              <a:rPr lang="en-US" sz="1800" dirty="0"/>
              <a:t>Occupational certificate, including Registered Apprenticeship and Career and Technical Education educational certificates </a:t>
            </a:r>
          </a:p>
          <a:p>
            <a:pPr lvl="1">
              <a:lnSpc>
                <a:spcPct val="100000"/>
              </a:lnSpc>
            </a:pPr>
            <a:r>
              <a:rPr lang="en-US" sz="1800" dirty="0"/>
              <a:t>Occupational certification </a:t>
            </a:r>
          </a:p>
          <a:p>
            <a:pPr lvl="1">
              <a:lnSpc>
                <a:spcPct val="100000"/>
              </a:lnSpc>
            </a:pPr>
            <a:r>
              <a:rPr lang="en-US" sz="1800" dirty="0"/>
              <a:t>Other recognized certificates of industry/occupational skills completion sufficient to qualify for entry-level or advancement in </a:t>
            </a:r>
            <a:r>
              <a:rPr lang="en-US" sz="1800" dirty="0" smtClean="0"/>
              <a:t>employment</a:t>
            </a:r>
            <a:endParaRPr lang="en-US" sz="1800" dirty="0"/>
          </a:p>
        </p:txBody>
      </p:sp>
      <p:sp>
        <p:nvSpPr>
          <p:cNvPr id="4" name="Slide Number Placeholder 3"/>
          <p:cNvSpPr>
            <a:spLocks noGrp="1"/>
          </p:cNvSpPr>
          <p:nvPr>
            <p:ph type="sldNum" sz="quarter" idx="12"/>
          </p:nvPr>
        </p:nvSpPr>
        <p:spPr/>
        <p:txBody>
          <a:bodyPr/>
          <a:lstStyle/>
          <a:p>
            <a:fld id="{A7F8E3F6-DE14-48B2-B2BC-6FABA9630FB8}" type="slidenum">
              <a:rPr lang="en-US" smtClean="0"/>
              <a:t>15</a:t>
            </a:fld>
            <a:endParaRPr lang="en-US" dirty="0"/>
          </a:p>
        </p:txBody>
      </p:sp>
    </p:spTree>
    <p:extLst>
      <p:ext uri="{BB962C8B-B14F-4D97-AF65-F5344CB8AC3E}">
        <p14:creationId xmlns:p14="http://schemas.microsoft.com/office/powerpoint/2010/main" val="298982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 Attainment Enrollment – PD 19-03</a:t>
            </a:r>
            <a:endParaRPr lang="en-US" dirty="0"/>
          </a:p>
        </p:txBody>
      </p:sp>
      <p:sp>
        <p:nvSpPr>
          <p:cNvPr id="3" name="Content Placeholder 2"/>
          <p:cNvSpPr>
            <a:spLocks noGrp="1"/>
          </p:cNvSpPr>
          <p:nvPr>
            <p:ph idx="1"/>
          </p:nvPr>
        </p:nvSpPr>
        <p:spPr>
          <a:xfrm>
            <a:off x="1295400" y="1669774"/>
            <a:ext cx="9601200" cy="4035288"/>
          </a:xfrm>
        </p:spPr>
        <p:txBody>
          <a:bodyPr>
            <a:noAutofit/>
          </a:bodyPr>
          <a:lstStyle/>
          <a:p>
            <a:pPr marL="0" indent="0">
              <a:lnSpc>
                <a:spcPct val="100000"/>
              </a:lnSpc>
              <a:buNone/>
            </a:pPr>
            <a:r>
              <a:rPr lang="en-US" dirty="0" smtClean="0"/>
              <a:t>Secondary</a:t>
            </a:r>
          </a:p>
          <a:p>
            <a:pPr lvl="1">
              <a:lnSpc>
                <a:spcPct val="100000"/>
              </a:lnSpc>
            </a:pPr>
            <a:r>
              <a:rPr lang="en-US" dirty="0"/>
              <a:t>Data Element 78: Enrolled in Secondary </a:t>
            </a:r>
            <a:r>
              <a:rPr lang="en-US" dirty="0" smtClean="0"/>
              <a:t>Education – Documents enrollment and a secondary school diploma being a goal on the IPE</a:t>
            </a:r>
          </a:p>
          <a:p>
            <a:pPr lvl="1">
              <a:lnSpc>
                <a:spcPct val="100000"/>
              </a:lnSpc>
            </a:pPr>
            <a:r>
              <a:rPr lang="en-US" dirty="0" smtClean="0"/>
              <a:t>Data Element 400</a:t>
            </a:r>
            <a:r>
              <a:rPr lang="en-US" dirty="0"/>
              <a:t>: Enrolled in a Recognized Secondary School Equivalency </a:t>
            </a:r>
            <a:r>
              <a:rPr lang="en-US" dirty="0" smtClean="0"/>
              <a:t>Program (</a:t>
            </a:r>
            <a:r>
              <a:rPr lang="en-US" b="1" dirty="0" smtClean="0"/>
              <a:t>New Element</a:t>
            </a:r>
            <a:r>
              <a:rPr lang="en-US" dirty="0" smtClean="0"/>
              <a:t>) -- Documents enrollment and a secondary school equivalency program being a goal on the IPE</a:t>
            </a:r>
          </a:p>
          <a:p>
            <a:pPr marL="0" indent="0">
              <a:lnSpc>
                <a:spcPct val="100000"/>
              </a:lnSpc>
              <a:buNone/>
            </a:pPr>
            <a:r>
              <a:rPr lang="en-US" dirty="0" smtClean="0"/>
              <a:t>Postsecondary</a:t>
            </a:r>
          </a:p>
          <a:p>
            <a:pPr lvl="1">
              <a:lnSpc>
                <a:spcPct val="100000"/>
              </a:lnSpc>
            </a:pPr>
            <a:r>
              <a:rPr lang="en-US" dirty="0"/>
              <a:t>Data Element 84: Enrolled in Postsecondary Education or career or technical </a:t>
            </a:r>
            <a:r>
              <a:rPr lang="en-US" dirty="0" smtClean="0"/>
              <a:t>training – Documents enrollment in a postsecondary training program that leads to a credential </a:t>
            </a:r>
          </a:p>
          <a:p>
            <a:pPr marL="45720" indent="0">
              <a:lnSpc>
                <a:spcPct val="100000"/>
              </a:lnSpc>
              <a:buNone/>
            </a:pPr>
            <a:r>
              <a:rPr lang="en-US" sz="1700" b="1" i="1" dirty="0" smtClean="0"/>
              <a:t>Note: </a:t>
            </a:r>
            <a:r>
              <a:rPr lang="en-US" sz="1700" i="1" dirty="0" smtClean="0"/>
              <a:t>If </a:t>
            </a:r>
            <a:r>
              <a:rPr lang="en-US" sz="1700" i="1" dirty="0"/>
              <a:t>the individual was enrolled in an education or training program leading toward a postsecondary credential or employment PRIOR to the development of the </a:t>
            </a:r>
            <a:r>
              <a:rPr lang="en-US" sz="1700" i="1" dirty="0" smtClean="0"/>
              <a:t>IPE, the </a:t>
            </a:r>
            <a:r>
              <a:rPr lang="en-US" sz="1700" i="1" dirty="0"/>
              <a:t>VR agency should report the IPE date as the “enrollment” </a:t>
            </a:r>
            <a:r>
              <a:rPr lang="en-US" sz="1700" i="1" dirty="0" smtClean="0"/>
              <a:t>date</a:t>
            </a:r>
            <a:r>
              <a:rPr lang="en-US" sz="1700" i="1" dirty="0"/>
              <a:t>.</a:t>
            </a:r>
          </a:p>
        </p:txBody>
      </p:sp>
      <p:sp>
        <p:nvSpPr>
          <p:cNvPr id="4" name="Slide Number Placeholder 3"/>
          <p:cNvSpPr>
            <a:spLocks noGrp="1"/>
          </p:cNvSpPr>
          <p:nvPr>
            <p:ph type="sldNum" sz="quarter" idx="12"/>
          </p:nvPr>
        </p:nvSpPr>
        <p:spPr/>
        <p:txBody>
          <a:bodyPr/>
          <a:lstStyle/>
          <a:p>
            <a:fld id="{A7F8E3F6-DE14-48B2-B2BC-6FABA9630FB8}" type="slidenum">
              <a:rPr lang="en-US" smtClean="0"/>
              <a:t>16</a:t>
            </a:fld>
            <a:endParaRPr lang="en-US" dirty="0"/>
          </a:p>
        </p:txBody>
      </p:sp>
    </p:spTree>
    <p:extLst>
      <p:ext uri="{BB962C8B-B14F-4D97-AF65-F5344CB8AC3E}">
        <p14:creationId xmlns:p14="http://schemas.microsoft.com/office/powerpoint/2010/main" val="328153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5134"/>
            <a:ext cx="9982200" cy="1036850"/>
          </a:xfrm>
        </p:spPr>
        <p:txBody>
          <a:bodyPr/>
          <a:lstStyle/>
          <a:p>
            <a:r>
              <a:rPr lang="en-US" dirty="0" smtClean="0"/>
              <a:t>Credential Attainment Example – Enrollment </a:t>
            </a:r>
            <a:endParaRPr lang="en-US" dirty="0"/>
          </a:p>
        </p:txBody>
      </p:sp>
      <p:graphicFrame>
        <p:nvGraphicFramePr>
          <p:cNvPr id="6" name="Content Placeholder 4" descr="Table: VR Counseling and Guidance - service outlined on participants IPE, dated Oct. 15, 2019."/>
          <p:cNvGraphicFramePr>
            <a:graphicFrameLocks noGrp="1"/>
          </p:cNvGraphicFramePr>
          <p:nvPr>
            <p:ph idx="1"/>
            <p:extLst>
              <p:ext uri="{D42A27DB-BD31-4B8C-83A1-F6EECF244321}">
                <p14:modId xmlns:p14="http://schemas.microsoft.com/office/powerpoint/2010/main" val="991705707"/>
              </p:ext>
            </p:extLst>
          </p:nvPr>
        </p:nvGraphicFramePr>
        <p:xfrm>
          <a:off x="211854" y="1713053"/>
          <a:ext cx="11768291" cy="3306208"/>
        </p:xfrm>
        <a:graphic>
          <a:graphicData uri="http://schemas.openxmlformats.org/drawingml/2006/table">
            <a:tbl>
              <a:tblPr firstRow="1" bandRow="1">
                <a:tableStyleId>{93296810-A885-4BE3-A3E7-6D5BEEA58F35}</a:tableStyleId>
              </a:tblPr>
              <a:tblGrid>
                <a:gridCol w="781808">
                  <a:extLst>
                    <a:ext uri="{9D8B030D-6E8A-4147-A177-3AD203B41FA5}">
                      <a16:colId xmlns:a16="http://schemas.microsoft.com/office/drawing/2014/main" val="3821878134"/>
                    </a:ext>
                  </a:extLst>
                </a:gridCol>
                <a:gridCol w="1012795">
                  <a:extLst>
                    <a:ext uri="{9D8B030D-6E8A-4147-A177-3AD203B41FA5}">
                      <a16:colId xmlns:a16="http://schemas.microsoft.com/office/drawing/2014/main" val="3163011715"/>
                    </a:ext>
                  </a:extLst>
                </a:gridCol>
                <a:gridCol w="617129">
                  <a:extLst>
                    <a:ext uri="{9D8B030D-6E8A-4147-A177-3AD203B41FA5}">
                      <a16:colId xmlns:a16="http://schemas.microsoft.com/office/drawing/2014/main" val="1487718980"/>
                    </a:ext>
                  </a:extLst>
                </a:gridCol>
                <a:gridCol w="868761">
                  <a:extLst>
                    <a:ext uri="{9D8B030D-6E8A-4147-A177-3AD203B41FA5}">
                      <a16:colId xmlns:a16="http://schemas.microsoft.com/office/drawing/2014/main" val="1666193071"/>
                    </a:ext>
                  </a:extLst>
                </a:gridCol>
                <a:gridCol w="782198">
                  <a:extLst>
                    <a:ext uri="{9D8B030D-6E8A-4147-A177-3AD203B41FA5}">
                      <a16:colId xmlns:a16="http://schemas.microsoft.com/office/drawing/2014/main" val="4259572773"/>
                    </a:ext>
                  </a:extLst>
                </a:gridCol>
                <a:gridCol w="1145754">
                  <a:extLst>
                    <a:ext uri="{9D8B030D-6E8A-4147-A177-3AD203B41FA5}">
                      <a16:colId xmlns:a16="http://schemas.microsoft.com/office/drawing/2014/main" val="125506696"/>
                    </a:ext>
                  </a:extLst>
                </a:gridCol>
                <a:gridCol w="809973">
                  <a:extLst>
                    <a:ext uri="{9D8B030D-6E8A-4147-A177-3AD203B41FA5}">
                      <a16:colId xmlns:a16="http://schemas.microsoft.com/office/drawing/2014/main" val="423079317"/>
                    </a:ext>
                  </a:extLst>
                </a:gridCol>
                <a:gridCol w="1194258">
                  <a:extLst>
                    <a:ext uri="{9D8B030D-6E8A-4147-A177-3AD203B41FA5}">
                      <a16:colId xmlns:a16="http://schemas.microsoft.com/office/drawing/2014/main" val="3310300203"/>
                    </a:ext>
                  </a:extLst>
                </a:gridCol>
                <a:gridCol w="2848238">
                  <a:extLst>
                    <a:ext uri="{9D8B030D-6E8A-4147-A177-3AD203B41FA5}">
                      <a16:colId xmlns:a16="http://schemas.microsoft.com/office/drawing/2014/main" val="1006620982"/>
                    </a:ext>
                  </a:extLst>
                </a:gridCol>
                <a:gridCol w="1707377">
                  <a:extLst>
                    <a:ext uri="{9D8B030D-6E8A-4147-A177-3AD203B41FA5}">
                      <a16:colId xmlns:a16="http://schemas.microsoft.com/office/drawing/2014/main" val="2664441665"/>
                    </a:ext>
                  </a:extLst>
                </a:gridCol>
              </a:tblGrid>
              <a:tr h="898152">
                <a:tc>
                  <a:txBody>
                    <a:bodyPr/>
                    <a:lstStyle/>
                    <a:p>
                      <a:pPr algn="ctr"/>
                      <a:r>
                        <a:rPr lang="en-US" sz="1200" dirty="0">
                          <a:latin typeface="Arial" panose="020B0604020202020204" pitchFamily="34" charset="0"/>
                          <a:cs typeface="Arial" panose="020B0604020202020204" pitchFamily="34" charset="0"/>
                        </a:rPr>
                        <a:t>Element Number</a:t>
                      </a:r>
                    </a:p>
                  </a:txBody>
                  <a:tcPr/>
                </a:tc>
                <a:tc>
                  <a:txBody>
                    <a:bodyPr/>
                    <a:lstStyle/>
                    <a:p>
                      <a:pPr algn="ctr"/>
                      <a:r>
                        <a:rPr lang="en-US" sz="1200" dirty="0">
                          <a:latin typeface="Arial" panose="020B0604020202020204" pitchFamily="34" charset="0"/>
                          <a:cs typeface="Arial" panose="020B0604020202020204" pitchFamily="34" charset="0"/>
                        </a:rPr>
                        <a:t>Element Name</a:t>
                      </a:r>
                    </a:p>
                  </a:txBody>
                  <a:tcPr/>
                </a:tc>
                <a:tc>
                  <a:txBody>
                    <a:bodyPr/>
                    <a:lstStyle/>
                    <a:p>
                      <a:pPr algn="ctr"/>
                      <a:r>
                        <a:rPr lang="en-US" sz="1200" dirty="0">
                          <a:latin typeface="Arial" panose="020B0604020202020204" pitchFamily="34" charset="0"/>
                          <a:cs typeface="Arial" panose="020B0604020202020204" pitchFamily="34" charset="0"/>
                        </a:rPr>
                        <a:t>Data Type</a:t>
                      </a:r>
                    </a:p>
                  </a:txBody>
                  <a:tcPr/>
                </a:tc>
                <a:tc>
                  <a:txBody>
                    <a:bodyPr/>
                    <a:lstStyle/>
                    <a:p>
                      <a:pPr algn="ctr"/>
                      <a:r>
                        <a:rPr lang="en-US" sz="1200" dirty="0">
                          <a:latin typeface="Arial" panose="020B0604020202020204" pitchFamily="34" charset="0"/>
                          <a:cs typeface="Arial" panose="020B0604020202020204" pitchFamily="34" charset="0"/>
                        </a:rPr>
                        <a:t>Change (from</a:t>
                      </a:r>
                      <a:r>
                        <a:rPr lang="en-US" sz="1200" baseline="0" dirty="0">
                          <a:latin typeface="Arial" panose="020B0604020202020204" pitchFamily="34" charset="0"/>
                          <a:cs typeface="Arial" panose="020B0604020202020204" pitchFamily="34" charset="0"/>
                        </a:rPr>
                        <a:t> PD1604)</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PIRL Element</a:t>
                      </a:r>
                    </a:p>
                  </a:txBody>
                  <a:tcPr/>
                </a:tc>
                <a:tc>
                  <a:txBody>
                    <a:bodyPr/>
                    <a:lstStyle/>
                    <a:p>
                      <a:pPr algn="ctr"/>
                      <a:r>
                        <a:rPr lang="en-US" sz="1200" dirty="0">
                          <a:latin typeface="Arial" panose="020B0604020202020204" pitchFamily="34" charset="0"/>
                          <a:cs typeface="Arial" panose="020B0604020202020204" pitchFamily="34" charset="0"/>
                        </a:rPr>
                        <a:t>Report at</a:t>
                      </a:r>
                    </a:p>
                  </a:txBody>
                  <a:tcPr/>
                </a:tc>
                <a:tc>
                  <a:txBody>
                    <a:bodyPr/>
                    <a:lstStyle/>
                    <a:p>
                      <a:pPr algn="ctr"/>
                      <a:r>
                        <a:rPr lang="en-US" sz="1200" dirty="0">
                          <a:latin typeface="Arial" panose="020B0604020202020204" pitchFamily="34" charset="0"/>
                          <a:cs typeface="Arial" panose="020B0604020202020204" pitchFamily="34" charset="0"/>
                        </a:rPr>
                        <a:t>Report</a:t>
                      </a:r>
                    </a:p>
                  </a:txBody>
                  <a:tcPr/>
                </a:tc>
                <a:tc>
                  <a:txBody>
                    <a:bodyPr/>
                    <a:lstStyle/>
                    <a:p>
                      <a:pPr algn="ctr"/>
                      <a:r>
                        <a:rPr lang="en-US" sz="1200" dirty="0">
                          <a:latin typeface="Arial" panose="020B0604020202020204" pitchFamily="34" charset="0"/>
                          <a:cs typeface="Arial" panose="020B0604020202020204" pitchFamily="34" charset="0"/>
                        </a:rPr>
                        <a:t>Updateable after initial reporting (Y/N)</a:t>
                      </a:r>
                    </a:p>
                  </a:txBody>
                  <a:tcPr/>
                </a:tc>
                <a:tc>
                  <a:txBody>
                    <a:bodyPr/>
                    <a:lstStyle/>
                    <a:p>
                      <a:pPr algn="ctr"/>
                      <a:r>
                        <a:rPr lang="en-US" sz="1200" dirty="0">
                          <a:latin typeface="Arial" panose="020B0604020202020204" pitchFamily="34" charset="0"/>
                          <a:cs typeface="Arial" panose="020B0604020202020204" pitchFamily="34" charset="0"/>
                        </a:rPr>
                        <a:t>Definitions or Instructions</a:t>
                      </a:r>
                    </a:p>
                  </a:txBody>
                  <a:tcPr/>
                </a:tc>
                <a:tc>
                  <a:txBody>
                    <a:bodyPr/>
                    <a:lstStyle/>
                    <a:p>
                      <a:pPr algn="ctr"/>
                      <a:r>
                        <a:rPr lang="en-US" sz="1200" dirty="0">
                          <a:latin typeface="Arial" panose="020B0604020202020204" pitchFamily="34" charset="0"/>
                          <a:cs typeface="Arial" panose="020B0604020202020204" pitchFamily="34" charset="0"/>
                        </a:rPr>
                        <a:t>Code Values</a:t>
                      </a:r>
                    </a:p>
                  </a:txBody>
                  <a:tcPr/>
                </a:tc>
                <a:extLst>
                  <a:ext uri="{0D108BD9-81ED-4DB2-BD59-A6C34878D82A}">
                    <a16:rowId xmlns:a16="http://schemas.microsoft.com/office/drawing/2014/main" val="1172979440"/>
                  </a:ext>
                </a:extLst>
              </a:tr>
              <a:tr h="2408056">
                <a:tc>
                  <a:txBody>
                    <a:bodyPr/>
                    <a:lstStyle/>
                    <a:p>
                      <a:r>
                        <a:rPr lang="en-US" sz="1200" dirty="0">
                          <a:latin typeface="Arial" panose="020B0604020202020204" pitchFamily="34" charset="0"/>
                          <a:cs typeface="Arial" panose="020B0604020202020204" pitchFamily="34" charset="0"/>
                        </a:rPr>
                        <a:t>400</a:t>
                      </a:r>
                    </a:p>
                  </a:txBody>
                  <a:tcPr/>
                </a:tc>
                <a:tc>
                  <a:txBody>
                    <a:bodyPr/>
                    <a:lstStyle/>
                    <a:p>
                      <a:r>
                        <a:rPr lang="en-US" sz="1200" dirty="0">
                          <a:latin typeface="Arial" panose="020B0604020202020204" pitchFamily="34" charset="0"/>
                          <a:cs typeface="Arial" panose="020B0604020202020204" pitchFamily="34" charset="0"/>
                        </a:rPr>
                        <a:t>Enrolled in a Recognized Secondary School Equivalency Program</a:t>
                      </a:r>
                    </a:p>
                  </a:txBody>
                  <a:tcPr/>
                </a:tc>
                <a:tc>
                  <a:txBody>
                    <a:bodyPr/>
                    <a:lstStyle/>
                    <a:p>
                      <a:r>
                        <a:rPr lang="en-US" sz="1200" dirty="0">
                          <a:latin typeface="Arial" panose="020B0604020202020204" pitchFamily="34" charset="0"/>
                          <a:cs typeface="Arial" panose="020B0604020202020204" pitchFamily="34" charset="0"/>
                        </a:rPr>
                        <a:t>INT1</a:t>
                      </a:r>
                    </a:p>
                  </a:txBody>
                  <a:tcPr/>
                </a:tc>
                <a:tc>
                  <a:txBody>
                    <a:bodyPr/>
                    <a:lstStyle/>
                    <a:p>
                      <a:r>
                        <a:rPr lang="en-US" sz="1200" dirty="0" smtClean="0">
                          <a:latin typeface="Arial" panose="020B0604020202020204" pitchFamily="34" charset="0"/>
                          <a:cs typeface="Arial" panose="020B0604020202020204" pitchFamily="34" charset="0"/>
                        </a:rPr>
                        <a:t>New Element</a:t>
                      </a:r>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1401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Individualized Plan for Employment (IPE) Data Elements</a:t>
                      </a:r>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Quarterly</a:t>
                      </a:r>
                    </a:p>
                  </a:txBody>
                  <a:tcPr/>
                </a:tc>
                <a:tc>
                  <a:txBody>
                    <a:bodyPr/>
                    <a:lstStyle/>
                    <a:p>
                      <a:r>
                        <a:rPr lang="en-US" sz="1200" dirty="0">
                          <a:latin typeface="Arial" panose="020B0604020202020204" pitchFamily="34" charset="0"/>
                          <a:cs typeface="Arial" panose="020B0604020202020204" pitchFamily="34" charset="0"/>
                        </a:rPr>
                        <a:t>Yes</a:t>
                      </a:r>
                    </a:p>
                  </a:txBody>
                  <a:tcPr/>
                </a:tc>
                <a:tc>
                  <a:txBody>
                    <a:bodyPr/>
                    <a:lstStyle/>
                    <a:p>
                      <a:pPr lvl="0"/>
                      <a:r>
                        <a:rPr lang="en-US" sz="1200" dirty="0" smtClean="0">
                          <a:latin typeface="Arial" panose="020B0604020202020204" pitchFamily="34" charset="0"/>
                          <a:cs typeface="Arial" panose="020B0604020202020204" pitchFamily="34" charset="0"/>
                        </a:rPr>
                        <a:t>This data element is reported if the individual was either already enrolled in a recognized secondary equivalency program at the time of program entry or became enrolled in a recognized secondary equivalency program at the 9th grade level at any point while participating in the program. </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1 = Individual is enrolled in a recognized secondary equivalency program at or above the 9th grade level </a:t>
                      </a:r>
                    </a:p>
                    <a:p>
                      <a:r>
                        <a:rPr lang="en-US" sz="1200" dirty="0" smtClean="0">
                          <a:latin typeface="Arial" panose="020B0604020202020204" pitchFamily="34" charset="0"/>
                          <a:cs typeface="Arial" panose="020B0604020202020204" pitchFamily="34" charset="0"/>
                        </a:rPr>
                        <a:t>0 = Individual is not enrolled in a recognized secondary equivalency program at or above the 9th grade level</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4939447"/>
                  </a:ext>
                </a:extLst>
              </a:tr>
            </a:tbl>
          </a:graphicData>
        </a:graphic>
      </p:graphicFrame>
      <p:sp>
        <p:nvSpPr>
          <p:cNvPr id="8" name="Content Placeholder 2"/>
          <p:cNvSpPr txBox="1">
            <a:spLocks/>
          </p:cNvSpPr>
          <p:nvPr/>
        </p:nvSpPr>
        <p:spPr>
          <a:xfrm>
            <a:off x="616226" y="5425962"/>
            <a:ext cx="9715094" cy="99441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rgbClr val="080808"/>
              </a:buClr>
              <a:buFont typeface="Arial" panose="020B0604020202020204" pitchFamily="34" charset="0"/>
              <a:buChar char="•"/>
              <a:defRPr sz="2400" kern="1200">
                <a:solidFill>
                  <a:srgbClr val="034680"/>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90000"/>
              </a:lnSpc>
              <a:spcBef>
                <a:spcPts val="1000"/>
              </a:spcBef>
              <a:buClr>
                <a:srgbClr val="080808"/>
              </a:buClr>
              <a:buFont typeface="Arial" panose="020B0604020202020204" pitchFamily="34" charset="0"/>
              <a:buChar char="•"/>
              <a:defRPr sz="2000" kern="1200">
                <a:solidFill>
                  <a:srgbClr val="377BBB"/>
                </a:solidFill>
                <a:latin typeface="Arial" panose="020B0604020202020204" pitchFamily="34" charset="0"/>
                <a:ea typeface="+mn-ea"/>
                <a:cs typeface="Arial" panose="020B0604020202020204" pitchFamily="34" charset="0"/>
              </a:defRPr>
            </a:lvl2pPr>
            <a:lvl3pPr marL="822960" indent="-228600" algn="l" defTabSz="914400" rtl="0" eaLnBrk="1" latinLnBrk="0" hangingPunct="1">
              <a:lnSpc>
                <a:spcPct val="90000"/>
              </a:lnSpc>
              <a:spcBef>
                <a:spcPts val="800"/>
              </a:spcBef>
              <a:buClr>
                <a:srgbClr val="080808"/>
              </a:buClr>
              <a:buFont typeface="Arial" panose="020B0604020202020204" pitchFamily="34" charset="0"/>
              <a:buChar char="•"/>
              <a:defRPr sz="1800" kern="1200">
                <a:solidFill>
                  <a:srgbClr val="377BBB"/>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274320" lvl="1" indent="0">
              <a:buFont typeface="Arial" panose="020B0604020202020204" pitchFamily="34" charset="0"/>
              <a:buNone/>
            </a:pPr>
            <a:r>
              <a:rPr lang="en-US" sz="1700" i="1" dirty="0" smtClean="0">
                <a:solidFill>
                  <a:srgbClr val="034680"/>
                </a:solidFill>
              </a:rPr>
              <a:t>Note: All </a:t>
            </a:r>
            <a:r>
              <a:rPr lang="en-US" sz="1700" i="1" dirty="0">
                <a:solidFill>
                  <a:srgbClr val="034680"/>
                </a:solidFill>
              </a:rPr>
              <a:t>Credentials and MSG require supporting </a:t>
            </a:r>
            <a:r>
              <a:rPr lang="en-US" sz="1700" i="1" dirty="0" smtClean="0">
                <a:solidFill>
                  <a:srgbClr val="034680"/>
                </a:solidFill>
              </a:rPr>
              <a:t>documentation</a:t>
            </a:r>
          </a:p>
          <a:p>
            <a:pPr marL="274320" lvl="1" indent="0">
              <a:buFont typeface="Arial" panose="020B0604020202020204" pitchFamily="34" charset="0"/>
              <a:buNone/>
            </a:pPr>
            <a:r>
              <a:rPr lang="en-US" sz="1700" i="1" dirty="0" smtClean="0">
                <a:solidFill>
                  <a:srgbClr val="034680"/>
                </a:solidFill>
              </a:rPr>
              <a:t>(enrollment/denominator and attainment/numerator)</a:t>
            </a:r>
            <a:endParaRPr lang="en-US" sz="1700" i="1" dirty="0">
              <a:solidFill>
                <a:srgbClr val="034680"/>
              </a:solidFill>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pPr/>
              <a:t>17</a:t>
            </a:fld>
            <a:endParaRPr lang="en-US" dirty="0"/>
          </a:p>
        </p:txBody>
      </p:sp>
    </p:spTree>
    <p:extLst>
      <p:ext uri="{BB962C8B-B14F-4D97-AF65-F5344CB8AC3E}">
        <p14:creationId xmlns:p14="http://schemas.microsoft.com/office/powerpoint/2010/main" val="179980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are included in the</a:t>
            </a:r>
            <a:br>
              <a:rPr lang="en-US" dirty="0" smtClean="0"/>
            </a:br>
            <a:r>
              <a:rPr lang="en-US" dirty="0" smtClean="0"/>
              <a:t>Credential Attainment Denominator when …</a:t>
            </a:r>
            <a:endParaRPr lang="en-US" dirty="0"/>
          </a:p>
        </p:txBody>
      </p:sp>
      <p:graphicFrame>
        <p:nvGraphicFramePr>
          <p:cNvPr id="5" name="Content Placeholder 4" descr="Infographic: SE Services may be provided when ...&#10;SE Goal on IPE; employed; MSD"/>
          <p:cNvGraphicFramePr>
            <a:graphicFrameLocks noGrp="1"/>
          </p:cNvGraphicFramePr>
          <p:nvPr>
            <p:ph idx="1"/>
            <p:extLst>
              <p:ext uri="{D42A27DB-BD31-4B8C-83A1-F6EECF244321}">
                <p14:modId xmlns:p14="http://schemas.microsoft.com/office/powerpoint/2010/main" val="3069336211"/>
              </p:ext>
            </p:extLst>
          </p:nvPr>
        </p:nvGraphicFramePr>
        <p:xfrm>
          <a:off x="1295400" y="1718631"/>
          <a:ext cx="9601200" cy="4759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7F8E3F6-DE14-48B2-B2BC-6FABA9630FB8}" type="slidenum">
              <a:rPr lang="en-US" smtClean="0"/>
              <a:t>18</a:t>
            </a:fld>
            <a:endParaRPr lang="en-US" dirty="0"/>
          </a:p>
        </p:txBody>
      </p:sp>
    </p:spTree>
    <p:extLst>
      <p:ext uri="{BB962C8B-B14F-4D97-AF65-F5344CB8AC3E}">
        <p14:creationId xmlns:p14="http://schemas.microsoft.com/office/powerpoint/2010/main" val="39835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48" y="2904710"/>
            <a:ext cx="9448802" cy="1557338"/>
          </a:xfrm>
        </p:spPr>
        <p:txBody>
          <a:bodyPr/>
          <a:lstStyle/>
          <a:p>
            <a:r>
              <a:rPr lang="en-US" dirty="0" smtClean="0"/>
              <a:t>Reporting Credential Attainment </a:t>
            </a:r>
            <a:endParaRPr lang="en-US" dirty="0"/>
          </a:p>
        </p:txBody>
      </p:sp>
      <p:sp>
        <p:nvSpPr>
          <p:cNvPr id="3" name="Text Placeholder 2"/>
          <p:cNvSpPr>
            <a:spLocks noGrp="1"/>
          </p:cNvSpPr>
          <p:nvPr>
            <p:ph type="body" idx="1"/>
          </p:nvPr>
        </p:nvSpPr>
        <p:spPr>
          <a:xfrm>
            <a:off x="666748" y="4559646"/>
            <a:ext cx="8820152" cy="1011237"/>
          </a:xfrm>
        </p:spPr>
        <p:txBody>
          <a:bodyPr/>
          <a:lstStyle/>
          <a:p>
            <a:r>
              <a:rPr lang="en-US" dirty="0" smtClean="0"/>
              <a:t>Positive Outcome in WIOA Performance Indicator Calculations</a:t>
            </a:r>
            <a:endParaRPr lang="en-US" dirty="0"/>
          </a:p>
        </p:txBody>
      </p:sp>
    </p:spTree>
    <p:extLst>
      <p:ext uri="{BB962C8B-B14F-4D97-AF65-F5344CB8AC3E}">
        <p14:creationId xmlns:p14="http://schemas.microsoft.com/office/powerpoint/2010/main" val="163572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Training Series Objectives</a:t>
            </a:r>
          </a:p>
        </p:txBody>
      </p:sp>
      <p:sp>
        <p:nvSpPr>
          <p:cNvPr id="6" name="Content Placeholder 5"/>
          <p:cNvSpPr>
            <a:spLocks noGrp="1"/>
          </p:cNvSpPr>
          <p:nvPr>
            <p:ph idx="1"/>
          </p:nvPr>
        </p:nvSpPr>
        <p:spPr>
          <a:xfrm>
            <a:off x="1295400" y="1828800"/>
            <a:ext cx="9757410" cy="4343400"/>
          </a:xfrm>
        </p:spPr>
        <p:txBody>
          <a:bodyPr>
            <a:noAutofit/>
          </a:bodyPr>
          <a:lstStyle/>
          <a:p>
            <a:pPr marL="457200" indent="-457200">
              <a:lnSpc>
                <a:spcPct val="110000"/>
              </a:lnSpc>
              <a:buFont typeface="+mj-lt"/>
              <a:buAutoNum type="arabicPeriod"/>
            </a:pPr>
            <a:r>
              <a:rPr lang="en-US" dirty="0"/>
              <a:t>Explain the intent of PD-19-03 reporting requirements.</a:t>
            </a:r>
          </a:p>
          <a:p>
            <a:pPr marL="457200" indent="-457200">
              <a:lnSpc>
                <a:spcPct val="110000"/>
              </a:lnSpc>
              <a:buFont typeface="+mj-lt"/>
              <a:buAutoNum type="arabicPeriod"/>
            </a:pPr>
            <a:r>
              <a:rPr lang="en-US" dirty="0"/>
              <a:t>Assist State Vocational Rehabilitation (VR) agencies in the implementation of the Case Service Report (RSA-911).</a:t>
            </a:r>
          </a:p>
          <a:p>
            <a:pPr marL="457200" lvl="0" indent="-457200">
              <a:lnSpc>
                <a:spcPct val="110000"/>
              </a:lnSpc>
              <a:buFont typeface="+mj-lt"/>
              <a:buAutoNum type="arabicPeriod"/>
            </a:pPr>
            <a:r>
              <a:rPr lang="en-US" dirty="0"/>
              <a:t>When possible, share examples of what needs to live outside of  RSA-911 reporting, in addition to the discussed data elements (e.g., source documentation).</a:t>
            </a:r>
          </a:p>
          <a:p>
            <a:pPr marL="457200" lvl="0" indent="-457200">
              <a:lnSpc>
                <a:spcPct val="110000"/>
              </a:lnSpc>
              <a:buFont typeface="+mj-lt"/>
              <a:buAutoNum type="arabicPeriod"/>
            </a:pPr>
            <a:r>
              <a:rPr lang="en-US" dirty="0"/>
              <a:t>Provide considerations and expectations during each </a:t>
            </a:r>
            <a:r>
              <a:rPr lang="en-US" dirty="0" smtClean="0"/>
              <a:t>training</a:t>
            </a:r>
            <a:br>
              <a:rPr lang="en-US" dirty="0" smtClean="0"/>
            </a:br>
            <a:r>
              <a:rPr lang="en-US" dirty="0" smtClean="0"/>
              <a:t>(e.g</a:t>
            </a:r>
            <a:r>
              <a:rPr lang="en-US" dirty="0"/>
              <a:t>., policies State VR agencies need to establish and implement, available tools and resources, and internal controls).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custDataLst>
      <p:tags r:id="rId1"/>
    </p:custDataLst>
    <p:extLst>
      <p:ext uri="{BB962C8B-B14F-4D97-AF65-F5344CB8AC3E}">
        <p14:creationId xmlns:p14="http://schemas.microsoft.com/office/powerpoint/2010/main" val="405236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 Attainment  – PD 19-03</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Secondary</a:t>
            </a:r>
          </a:p>
          <a:p>
            <a:pPr lvl="1"/>
            <a:r>
              <a:rPr lang="en-US" dirty="0" smtClean="0"/>
              <a:t>Data </a:t>
            </a:r>
            <a:r>
              <a:rPr lang="en-US" dirty="0"/>
              <a:t>Element 81: Date Attained Secondary School Diploma</a:t>
            </a:r>
            <a:endParaRPr lang="en-US" dirty="0" smtClean="0"/>
          </a:p>
          <a:p>
            <a:pPr lvl="1"/>
            <a:r>
              <a:rPr lang="en-US" dirty="0" smtClean="0"/>
              <a:t>Data </a:t>
            </a:r>
            <a:r>
              <a:rPr lang="en-US" dirty="0"/>
              <a:t>Element 82: Date Attained Recognized Secondary School Equivalency</a:t>
            </a:r>
            <a:endParaRPr lang="en-US" dirty="0" smtClean="0"/>
          </a:p>
          <a:p>
            <a:pPr marL="0" indent="0">
              <a:buNone/>
            </a:pPr>
            <a:r>
              <a:rPr lang="en-US" dirty="0" smtClean="0"/>
              <a:t>Postsecondary</a:t>
            </a:r>
          </a:p>
          <a:p>
            <a:pPr lvl="1"/>
            <a:r>
              <a:rPr lang="en-US" dirty="0" smtClean="0"/>
              <a:t>Data </a:t>
            </a:r>
            <a:r>
              <a:rPr lang="en-US" dirty="0"/>
              <a:t>Element 87: Date Attained Associate Degree</a:t>
            </a:r>
            <a:endParaRPr lang="en-US" dirty="0" smtClean="0"/>
          </a:p>
          <a:p>
            <a:pPr lvl="1"/>
            <a:r>
              <a:rPr lang="en-US" dirty="0" smtClean="0"/>
              <a:t>Data </a:t>
            </a:r>
            <a:r>
              <a:rPr lang="en-US" dirty="0"/>
              <a:t>Element 88: Date Attained Bachelor's Degree</a:t>
            </a:r>
            <a:endParaRPr lang="en-US" dirty="0" smtClean="0"/>
          </a:p>
          <a:p>
            <a:pPr lvl="1"/>
            <a:r>
              <a:rPr lang="en-US" dirty="0" smtClean="0"/>
              <a:t>Data Element 89</a:t>
            </a:r>
            <a:r>
              <a:rPr lang="en-US" dirty="0"/>
              <a:t>: Date Attained </a:t>
            </a:r>
            <a:r>
              <a:rPr lang="en-US" dirty="0" smtClean="0"/>
              <a:t>Master's </a:t>
            </a:r>
            <a:r>
              <a:rPr lang="en-US" dirty="0"/>
              <a:t>Degree</a:t>
            </a:r>
            <a:endParaRPr lang="en-US" dirty="0" smtClean="0"/>
          </a:p>
          <a:p>
            <a:pPr lvl="1"/>
            <a:r>
              <a:rPr lang="en-US" dirty="0" smtClean="0"/>
              <a:t>Data </a:t>
            </a:r>
            <a:r>
              <a:rPr lang="en-US" dirty="0"/>
              <a:t>Element 90: Date Attained Graduate Degree </a:t>
            </a:r>
            <a:endParaRPr lang="en-US" dirty="0" smtClean="0"/>
          </a:p>
          <a:p>
            <a:pPr lvl="1"/>
            <a:r>
              <a:rPr lang="en-US" dirty="0" smtClean="0"/>
              <a:t>Data </a:t>
            </a:r>
            <a:r>
              <a:rPr lang="en-US" dirty="0"/>
              <a:t>Element 93: Date Attained Vocational/Technical License</a:t>
            </a:r>
            <a:endParaRPr lang="en-US" dirty="0" smtClean="0"/>
          </a:p>
          <a:p>
            <a:pPr lvl="1"/>
            <a:r>
              <a:rPr lang="en-US" dirty="0" smtClean="0"/>
              <a:t>Data </a:t>
            </a:r>
            <a:r>
              <a:rPr lang="en-US" dirty="0"/>
              <a:t>Element 94: Date Attained Vocational/Technical Certificate or Certification</a:t>
            </a:r>
            <a:endParaRPr lang="en-US" dirty="0" smtClean="0"/>
          </a:p>
          <a:p>
            <a:pPr lvl="1"/>
            <a:r>
              <a:rPr lang="en-US" dirty="0" smtClean="0"/>
              <a:t>Data </a:t>
            </a:r>
            <a:r>
              <a:rPr lang="en-US" dirty="0"/>
              <a:t>Element 95: Date Attained Other Recognized Credential</a:t>
            </a:r>
          </a:p>
        </p:txBody>
      </p:sp>
      <p:sp>
        <p:nvSpPr>
          <p:cNvPr id="4" name="Slide Number Placeholder 3"/>
          <p:cNvSpPr>
            <a:spLocks noGrp="1"/>
          </p:cNvSpPr>
          <p:nvPr>
            <p:ph type="sldNum" sz="quarter" idx="12"/>
          </p:nvPr>
        </p:nvSpPr>
        <p:spPr/>
        <p:txBody>
          <a:bodyPr/>
          <a:lstStyle/>
          <a:p>
            <a:fld id="{A7F8E3F6-DE14-48B2-B2BC-6FABA9630FB8}" type="slidenum">
              <a:rPr lang="en-US" smtClean="0"/>
              <a:t>20</a:t>
            </a:fld>
            <a:endParaRPr lang="en-US" dirty="0"/>
          </a:p>
        </p:txBody>
      </p:sp>
    </p:spTree>
    <p:extLst>
      <p:ext uri="{BB962C8B-B14F-4D97-AF65-F5344CB8AC3E}">
        <p14:creationId xmlns:p14="http://schemas.microsoft.com/office/powerpoint/2010/main" val="40258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 Attainment Example – Secondary</a:t>
            </a:r>
            <a:endParaRPr lang="en-US" dirty="0"/>
          </a:p>
        </p:txBody>
      </p:sp>
      <p:graphicFrame>
        <p:nvGraphicFramePr>
          <p:cNvPr id="6" name="Content Placeholder 4" descr="Table: VR Counseling and Guidance - service outlined on participants IPE, dated Oct. 15, 2019."/>
          <p:cNvGraphicFramePr>
            <a:graphicFrameLocks/>
          </p:cNvGraphicFramePr>
          <p:nvPr>
            <p:extLst>
              <p:ext uri="{D42A27DB-BD31-4B8C-83A1-F6EECF244321}">
                <p14:modId xmlns:p14="http://schemas.microsoft.com/office/powerpoint/2010/main" val="4183758769"/>
              </p:ext>
            </p:extLst>
          </p:nvPr>
        </p:nvGraphicFramePr>
        <p:xfrm>
          <a:off x="286440" y="1732914"/>
          <a:ext cx="11708384" cy="2560320"/>
        </p:xfrm>
        <a:graphic>
          <a:graphicData uri="http://schemas.openxmlformats.org/drawingml/2006/table">
            <a:tbl>
              <a:tblPr firstRow="1" bandRow="1">
                <a:tableStyleId>{7DF18680-E054-41AD-8BC1-D1AEF772440D}</a:tableStyleId>
              </a:tblPr>
              <a:tblGrid>
                <a:gridCol w="798222">
                  <a:extLst>
                    <a:ext uri="{9D8B030D-6E8A-4147-A177-3AD203B41FA5}">
                      <a16:colId xmlns:a16="http://schemas.microsoft.com/office/drawing/2014/main" val="3821878134"/>
                    </a:ext>
                  </a:extLst>
                </a:gridCol>
                <a:gridCol w="1104390">
                  <a:extLst>
                    <a:ext uri="{9D8B030D-6E8A-4147-A177-3AD203B41FA5}">
                      <a16:colId xmlns:a16="http://schemas.microsoft.com/office/drawing/2014/main" val="3163011715"/>
                    </a:ext>
                  </a:extLst>
                </a:gridCol>
                <a:gridCol w="601400">
                  <a:extLst>
                    <a:ext uri="{9D8B030D-6E8A-4147-A177-3AD203B41FA5}">
                      <a16:colId xmlns:a16="http://schemas.microsoft.com/office/drawing/2014/main" val="1487718980"/>
                    </a:ext>
                  </a:extLst>
                </a:gridCol>
                <a:gridCol w="918503">
                  <a:extLst>
                    <a:ext uri="{9D8B030D-6E8A-4147-A177-3AD203B41FA5}">
                      <a16:colId xmlns:a16="http://schemas.microsoft.com/office/drawing/2014/main" val="1666193071"/>
                    </a:ext>
                  </a:extLst>
                </a:gridCol>
                <a:gridCol w="1127450">
                  <a:extLst>
                    <a:ext uri="{9D8B030D-6E8A-4147-A177-3AD203B41FA5}">
                      <a16:colId xmlns:a16="http://schemas.microsoft.com/office/drawing/2014/main" val="125506696"/>
                    </a:ext>
                  </a:extLst>
                </a:gridCol>
                <a:gridCol w="840770">
                  <a:extLst>
                    <a:ext uri="{9D8B030D-6E8A-4147-A177-3AD203B41FA5}">
                      <a16:colId xmlns:a16="http://schemas.microsoft.com/office/drawing/2014/main" val="423079317"/>
                    </a:ext>
                  </a:extLst>
                </a:gridCol>
                <a:gridCol w="1093456">
                  <a:extLst>
                    <a:ext uri="{9D8B030D-6E8A-4147-A177-3AD203B41FA5}">
                      <a16:colId xmlns:a16="http://schemas.microsoft.com/office/drawing/2014/main" val="3310300203"/>
                    </a:ext>
                  </a:extLst>
                </a:gridCol>
                <a:gridCol w="3804768">
                  <a:extLst>
                    <a:ext uri="{9D8B030D-6E8A-4147-A177-3AD203B41FA5}">
                      <a16:colId xmlns:a16="http://schemas.microsoft.com/office/drawing/2014/main" val="1006620982"/>
                    </a:ext>
                  </a:extLst>
                </a:gridCol>
                <a:gridCol w="1419425">
                  <a:extLst>
                    <a:ext uri="{9D8B030D-6E8A-4147-A177-3AD203B41FA5}">
                      <a16:colId xmlns:a16="http://schemas.microsoft.com/office/drawing/2014/main" val="2664441665"/>
                    </a:ext>
                  </a:extLst>
                </a:gridCol>
              </a:tblGrid>
              <a:tr h="795534">
                <a:tc>
                  <a:txBody>
                    <a:bodyPr/>
                    <a:lstStyle/>
                    <a:p>
                      <a:pPr algn="ctr"/>
                      <a:r>
                        <a:rPr lang="en-US" sz="1200" dirty="0">
                          <a:latin typeface="Arial" panose="020B0604020202020204" pitchFamily="34" charset="0"/>
                          <a:cs typeface="Arial" panose="020B0604020202020204" pitchFamily="34" charset="0"/>
                        </a:rPr>
                        <a:t>Element Number</a:t>
                      </a:r>
                    </a:p>
                  </a:txBody>
                  <a:tcPr/>
                </a:tc>
                <a:tc>
                  <a:txBody>
                    <a:bodyPr/>
                    <a:lstStyle/>
                    <a:p>
                      <a:pPr algn="ctr"/>
                      <a:r>
                        <a:rPr lang="en-US" sz="1200" dirty="0">
                          <a:latin typeface="Arial" panose="020B0604020202020204" pitchFamily="34" charset="0"/>
                          <a:cs typeface="Arial" panose="020B0604020202020204" pitchFamily="34" charset="0"/>
                        </a:rPr>
                        <a:t>Element Name</a:t>
                      </a:r>
                    </a:p>
                  </a:txBody>
                  <a:tcPr/>
                </a:tc>
                <a:tc>
                  <a:txBody>
                    <a:bodyPr/>
                    <a:lstStyle/>
                    <a:p>
                      <a:pPr algn="ctr"/>
                      <a:r>
                        <a:rPr lang="en-US" sz="1200" dirty="0">
                          <a:latin typeface="Arial" panose="020B0604020202020204" pitchFamily="34" charset="0"/>
                          <a:cs typeface="Arial" panose="020B0604020202020204" pitchFamily="34" charset="0"/>
                        </a:rPr>
                        <a:t>Data Type</a:t>
                      </a:r>
                    </a:p>
                  </a:txBody>
                  <a:tcPr/>
                </a:tc>
                <a:tc>
                  <a:txBody>
                    <a:bodyPr/>
                    <a:lstStyle/>
                    <a:p>
                      <a:pPr algn="ctr"/>
                      <a:r>
                        <a:rPr lang="en-US" sz="1200" dirty="0">
                          <a:latin typeface="Arial" panose="020B0604020202020204" pitchFamily="34" charset="0"/>
                          <a:cs typeface="Arial" panose="020B0604020202020204" pitchFamily="34" charset="0"/>
                        </a:rPr>
                        <a:t>Change (from</a:t>
                      </a:r>
                      <a:r>
                        <a:rPr lang="en-US" sz="1200" baseline="0" dirty="0">
                          <a:latin typeface="Arial" panose="020B0604020202020204" pitchFamily="34" charset="0"/>
                          <a:cs typeface="Arial" panose="020B0604020202020204" pitchFamily="34" charset="0"/>
                        </a:rPr>
                        <a:t> PD1604)</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Report at</a:t>
                      </a:r>
                    </a:p>
                  </a:txBody>
                  <a:tcPr/>
                </a:tc>
                <a:tc>
                  <a:txBody>
                    <a:bodyPr/>
                    <a:lstStyle/>
                    <a:p>
                      <a:pPr algn="ctr"/>
                      <a:r>
                        <a:rPr lang="en-US" sz="1200" dirty="0">
                          <a:latin typeface="Arial" panose="020B0604020202020204" pitchFamily="34" charset="0"/>
                          <a:cs typeface="Arial" panose="020B0604020202020204" pitchFamily="34" charset="0"/>
                        </a:rPr>
                        <a:t>Report</a:t>
                      </a:r>
                    </a:p>
                  </a:txBody>
                  <a:tcPr/>
                </a:tc>
                <a:tc>
                  <a:txBody>
                    <a:bodyPr/>
                    <a:lstStyle/>
                    <a:p>
                      <a:pPr algn="ctr"/>
                      <a:r>
                        <a:rPr lang="en-US" sz="1200" dirty="0">
                          <a:latin typeface="Arial" panose="020B0604020202020204" pitchFamily="34" charset="0"/>
                          <a:cs typeface="Arial" panose="020B0604020202020204" pitchFamily="34" charset="0"/>
                        </a:rPr>
                        <a:t>Updateable after initial reporting (Y/N)</a:t>
                      </a:r>
                    </a:p>
                  </a:txBody>
                  <a:tcPr/>
                </a:tc>
                <a:tc>
                  <a:txBody>
                    <a:bodyPr/>
                    <a:lstStyle/>
                    <a:p>
                      <a:pPr algn="ctr"/>
                      <a:r>
                        <a:rPr lang="en-US" sz="1200" dirty="0">
                          <a:latin typeface="Arial" panose="020B0604020202020204" pitchFamily="34" charset="0"/>
                          <a:cs typeface="Arial" panose="020B0604020202020204" pitchFamily="34" charset="0"/>
                        </a:rPr>
                        <a:t>Definitions or Instructions</a:t>
                      </a:r>
                    </a:p>
                  </a:txBody>
                  <a:tcPr/>
                </a:tc>
                <a:tc>
                  <a:txBody>
                    <a:bodyPr/>
                    <a:lstStyle/>
                    <a:p>
                      <a:pPr algn="ctr"/>
                      <a:r>
                        <a:rPr lang="en-US" sz="1200" dirty="0">
                          <a:latin typeface="Arial" panose="020B0604020202020204" pitchFamily="34" charset="0"/>
                          <a:cs typeface="Arial" panose="020B0604020202020204" pitchFamily="34" charset="0"/>
                        </a:rPr>
                        <a:t>Code Values</a:t>
                      </a:r>
                    </a:p>
                  </a:txBody>
                  <a:tcPr/>
                </a:tc>
                <a:extLst>
                  <a:ext uri="{0D108BD9-81ED-4DB2-BD59-A6C34878D82A}">
                    <a16:rowId xmlns:a16="http://schemas.microsoft.com/office/drawing/2014/main" val="1172979440"/>
                  </a:ext>
                </a:extLst>
              </a:tr>
              <a:tr h="972319">
                <a:tc>
                  <a:txBody>
                    <a:bodyPr/>
                    <a:lstStyle/>
                    <a:p>
                      <a:r>
                        <a:rPr lang="en-US" sz="1200" dirty="0" smtClean="0">
                          <a:latin typeface="Arial" panose="020B0604020202020204" pitchFamily="34" charset="0"/>
                          <a:cs typeface="Arial" panose="020B0604020202020204" pitchFamily="34" charset="0"/>
                        </a:rPr>
                        <a:t>82</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Date Attained Recognized Secondary School Equivalency </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DATE</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Modified</a:t>
                      </a:r>
                      <a:r>
                        <a:rPr lang="en-US" sz="1200" baseline="0" dirty="0" smtClean="0">
                          <a:latin typeface="Arial" panose="020B0604020202020204" pitchFamily="34" charset="0"/>
                          <a:cs typeface="Arial" panose="020B0604020202020204" pitchFamily="34" charset="0"/>
                        </a:rPr>
                        <a:t> Element Title</a:t>
                      </a:r>
                      <a:endParaRPr lang="en-US" sz="12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Individualized Plan for Employment (IPE) Data Elements</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Quarterly</a:t>
                      </a:r>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Yes</a:t>
                      </a:r>
                    </a:p>
                  </a:txBody>
                  <a:tcPr/>
                </a:tc>
                <a:tc>
                  <a:txBody>
                    <a:bodyPr/>
                    <a:lstStyle/>
                    <a:p>
                      <a:r>
                        <a:rPr lang="en-US" sz="1200" dirty="0" smtClean="0">
                          <a:latin typeface="Arial" panose="020B0604020202020204" pitchFamily="34" charset="0"/>
                          <a:cs typeface="Arial" panose="020B0604020202020204" pitchFamily="34" charset="0"/>
                        </a:rPr>
                        <a:t>Report the date the individual attained recognized secondary school equivalency. Update as needed. </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The date must be verifiable through supporting documentation if earned during program participation. </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Leave blank if individual did not attain a recognized secondary school equivalency</a:t>
                      </a:r>
                    </a:p>
                    <a:p>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YYYYMMDD</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4939447"/>
                  </a:ext>
                </a:extLst>
              </a:tr>
            </a:tbl>
          </a:graphicData>
        </a:graphic>
      </p:graphicFrame>
      <p:sp>
        <p:nvSpPr>
          <p:cNvPr id="3" name="Content Placeholder 2"/>
          <p:cNvSpPr>
            <a:spLocks noGrp="1"/>
          </p:cNvSpPr>
          <p:nvPr>
            <p:ph idx="1"/>
          </p:nvPr>
        </p:nvSpPr>
        <p:spPr>
          <a:xfrm>
            <a:off x="1202635" y="4869536"/>
            <a:ext cx="9040550" cy="994410"/>
          </a:xfrm>
        </p:spPr>
        <p:txBody>
          <a:bodyPr>
            <a:normAutofit/>
          </a:bodyPr>
          <a:lstStyle/>
          <a:p>
            <a:pPr marL="274320" lvl="1" indent="0">
              <a:buNone/>
            </a:pPr>
            <a:r>
              <a:rPr lang="en-US" sz="1700" i="1" dirty="0" smtClean="0">
                <a:solidFill>
                  <a:srgbClr val="034680"/>
                </a:solidFill>
              </a:rPr>
              <a:t>Note: All </a:t>
            </a:r>
            <a:r>
              <a:rPr lang="en-US" sz="1700" i="1" dirty="0">
                <a:solidFill>
                  <a:srgbClr val="034680"/>
                </a:solidFill>
              </a:rPr>
              <a:t>Credentials and MSG require supporting </a:t>
            </a:r>
            <a:r>
              <a:rPr lang="en-US" sz="1700" i="1" dirty="0" smtClean="0">
                <a:solidFill>
                  <a:srgbClr val="034680"/>
                </a:solidFill>
              </a:rPr>
              <a:t>documentation</a:t>
            </a:r>
          </a:p>
          <a:p>
            <a:pPr marL="274320" lvl="1" indent="0">
              <a:buNone/>
            </a:pPr>
            <a:r>
              <a:rPr lang="en-US" sz="1700" i="1" dirty="0" smtClean="0">
                <a:solidFill>
                  <a:srgbClr val="034680"/>
                </a:solidFill>
              </a:rPr>
              <a:t>(enrollment/denominator </a:t>
            </a:r>
            <a:r>
              <a:rPr lang="en-US" sz="1700" i="1" dirty="0">
                <a:solidFill>
                  <a:srgbClr val="034680"/>
                </a:solidFill>
              </a:rPr>
              <a:t>and attainment/numerator)</a:t>
            </a:r>
          </a:p>
        </p:txBody>
      </p:sp>
      <p:sp>
        <p:nvSpPr>
          <p:cNvPr id="7" name="Oval 6" descr="&quot;&quot;"/>
          <p:cNvSpPr/>
          <p:nvPr/>
        </p:nvSpPr>
        <p:spPr>
          <a:xfrm>
            <a:off x="6291696" y="3013074"/>
            <a:ext cx="4478760" cy="705080"/>
          </a:xfrm>
          <a:prstGeom prst="ellipse">
            <a:avLst/>
          </a:prstGeom>
          <a:noFill/>
          <a:ln w="36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D1C24"/>
              </a:solidFill>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21</a:t>
            </a:fld>
            <a:endParaRPr lang="en-US" dirty="0"/>
          </a:p>
        </p:txBody>
      </p:sp>
    </p:spTree>
    <p:extLst>
      <p:ext uri="{BB962C8B-B14F-4D97-AF65-F5344CB8AC3E}">
        <p14:creationId xmlns:p14="http://schemas.microsoft.com/office/powerpoint/2010/main" val="81839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 Attainment Example – Postsecondary</a:t>
            </a:r>
            <a:endParaRPr lang="en-US" dirty="0"/>
          </a:p>
        </p:txBody>
      </p:sp>
      <p:graphicFrame>
        <p:nvGraphicFramePr>
          <p:cNvPr id="6" name="Content Placeholder 4" descr="Table: VR Counseling and Guidance - service outlined on participants IPE, dated Oct. 15, 2019."/>
          <p:cNvGraphicFramePr>
            <a:graphicFrameLocks/>
          </p:cNvGraphicFramePr>
          <p:nvPr>
            <p:extLst>
              <p:ext uri="{D42A27DB-BD31-4B8C-83A1-F6EECF244321}">
                <p14:modId xmlns:p14="http://schemas.microsoft.com/office/powerpoint/2010/main" val="2109937510"/>
              </p:ext>
            </p:extLst>
          </p:nvPr>
        </p:nvGraphicFramePr>
        <p:xfrm>
          <a:off x="252261" y="1732914"/>
          <a:ext cx="11687478" cy="1984254"/>
        </p:xfrm>
        <a:graphic>
          <a:graphicData uri="http://schemas.openxmlformats.org/drawingml/2006/table">
            <a:tbl>
              <a:tblPr firstRow="1" bandRow="1">
                <a:tableStyleId>{7DF18680-E054-41AD-8BC1-D1AEF772440D}</a:tableStyleId>
              </a:tblPr>
              <a:tblGrid>
                <a:gridCol w="816279">
                  <a:extLst>
                    <a:ext uri="{9D8B030D-6E8A-4147-A177-3AD203B41FA5}">
                      <a16:colId xmlns:a16="http://schemas.microsoft.com/office/drawing/2014/main" val="3821878134"/>
                    </a:ext>
                  </a:extLst>
                </a:gridCol>
                <a:gridCol w="897420">
                  <a:extLst>
                    <a:ext uri="{9D8B030D-6E8A-4147-A177-3AD203B41FA5}">
                      <a16:colId xmlns:a16="http://schemas.microsoft.com/office/drawing/2014/main" val="3163011715"/>
                    </a:ext>
                  </a:extLst>
                </a:gridCol>
                <a:gridCol w="582930">
                  <a:extLst>
                    <a:ext uri="{9D8B030D-6E8A-4147-A177-3AD203B41FA5}">
                      <a16:colId xmlns:a16="http://schemas.microsoft.com/office/drawing/2014/main" val="1487718980"/>
                    </a:ext>
                  </a:extLst>
                </a:gridCol>
                <a:gridCol w="845820">
                  <a:extLst>
                    <a:ext uri="{9D8B030D-6E8A-4147-A177-3AD203B41FA5}">
                      <a16:colId xmlns:a16="http://schemas.microsoft.com/office/drawing/2014/main" val="1666193071"/>
                    </a:ext>
                  </a:extLst>
                </a:gridCol>
                <a:gridCol w="1131570">
                  <a:extLst>
                    <a:ext uri="{9D8B030D-6E8A-4147-A177-3AD203B41FA5}">
                      <a16:colId xmlns:a16="http://schemas.microsoft.com/office/drawing/2014/main" val="125506696"/>
                    </a:ext>
                  </a:extLst>
                </a:gridCol>
                <a:gridCol w="891540">
                  <a:extLst>
                    <a:ext uri="{9D8B030D-6E8A-4147-A177-3AD203B41FA5}">
                      <a16:colId xmlns:a16="http://schemas.microsoft.com/office/drawing/2014/main" val="423079317"/>
                    </a:ext>
                  </a:extLst>
                </a:gridCol>
                <a:gridCol w="1269200">
                  <a:extLst>
                    <a:ext uri="{9D8B030D-6E8A-4147-A177-3AD203B41FA5}">
                      <a16:colId xmlns:a16="http://schemas.microsoft.com/office/drawing/2014/main" val="3310300203"/>
                    </a:ext>
                  </a:extLst>
                </a:gridCol>
                <a:gridCol w="3835828">
                  <a:extLst>
                    <a:ext uri="{9D8B030D-6E8A-4147-A177-3AD203B41FA5}">
                      <a16:colId xmlns:a16="http://schemas.microsoft.com/office/drawing/2014/main" val="1006620982"/>
                    </a:ext>
                  </a:extLst>
                </a:gridCol>
                <a:gridCol w="1416891">
                  <a:extLst>
                    <a:ext uri="{9D8B030D-6E8A-4147-A177-3AD203B41FA5}">
                      <a16:colId xmlns:a16="http://schemas.microsoft.com/office/drawing/2014/main" val="2664441665"/>
                    </a:ext>
                  </a:extLst>
                </a:gridCol>
              </a:tblGrid>
              <a:tr h="795534">
                <a:tc>
                  <a:txBody>
                    <a:bodyPr/>
                    <a:lstStyle/>
                    <a:p>
                      <a:pPr algn="ctr"/>
                      <a:r>
                        <a:rPr lang="en-US" sz="1200" dirty="0">
                          <a:latin typeface="Arial" panose="020B0604020202020204" pitchFamily="34" charset="0"/>
                          <a:cs typeface="Arial" panose="020B0604020202020204" pitchFamily="34" charset="0"/>
                        </a:rPr>
                        <a:t>Element Number</a:t>
                      </a:r>
                    </a:p>
                  </a:txBody>
                  <a:tcPr/>
                </a:tc>
                <a:tc>
                  <a:txBody>
                    <a:bodyPr/>
                    <a:lstStyle/>
                    <a:p>
                      <a:pPr algn="ctr"/>
                      <a:r>
                        <a:rPr lang="en-US" sz="1200" dirty="0">
                          <a:latin typeface="Arial" panose="020B0604020202020204" pitchFamily="34" charset="0"/>
                          <a:cs typeface="Arial" panose="020B0604020202020204" pitchFamily="34" charset="0"/>
                        </a:rPr>
                        <a:t>Element Name</a:t>
                      </a:r>
                    </a:p>
                  </a:txBody>
                  <a:tcPr/>
                </a:tc>
                <a:tc>
                  <a:txBody>
                    <a:bodyPr/>
                    <a:lstStyle/>
                    <a:p>
                      <a:pPr algn="ctr"/>
                      <a:r>
                        <a:rPr lang="en-US" sz="1200" dirty="0">
                          <a:latin typeface="Arial" panose="020B0604020202020204" pitchFamily="34" charset="0"/>
                          <a:cs typeface="Arial" panose="020B0604020202020204" pitchFamily="34" charset="0"/>
                        </a:rPr>
                        <a:t>Data Type</a:t>
                      </a:r>
                    </a:p>
                  </a:txBody>
                  <a:tcPr/>
                </a:tc>
                <a:tc>
                  <a:txBody>
                    <a:bodyPr/>
                    <a:lstStyle/>
                    <a:p>
                      <a:pPr algn="ctr"/>
                      <a:r>
                        <a:rPr lang="en-US" sz="1200" dirty="0">
                          <a:latin typeface="Arial" panose="020B0604020202020204" pitchFamily="34" charset="0"/>
                          <a:cs typeface="Arial" panose="020B0604020202020204" pitchFamily="34" charset="0"/>
                        </a:rPr>
                        <a:t>Change (from</a:t>
                      </a:r>
                      <a:r>
                        <a:rPr lang="en-US" sz="1200" baseline="0" dirty="0">
                          <a:latin typeface="Arial" panose="020B0604020202020204" pitchFamily="34" charset="0"/>
                          <a:cs typeface="Arial" panose="020B0604020202020204" pitchFamily="34" charset="0"/>
                        </a:rPr>
                        <a:t> PD1604)</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Report at</a:t>
                      </a:r>
                    </a:p>
                  </a:txBody>
                  <a:tcPr/>
                </a:tc>
                <a:tc>
                  <a:txBody>
                    <a:bodyPr/>
                    <a:lstStyle/>
                    <a:p>
                      <a:pPr algn="ctr"/>
                      <a:r>
                        <a:rPr lang="en-US" sz="1200" dirty="0">
                          <a:latin typeface="Arial" panose="020B0604020202020204" pitchFamily="34" charset="0"/>
                          <a:cs typeface="Arial" panose="020B0604020202020204" pitchFamily="34" charset="0"/>
                        </a:rPr>
                        <a:t>Report</a:t>
                      </a:r>
                    </a:p>
                  </a:txBody>
                  <a:tcPr/>
                </a:tc>
                <a:tc>
                  <a:txBody>
                    <a:bodyPr/>
                    <a:lstStyle/>
                    <a:p>
                      <a:pPr algn="ctr"/>
                      <a:r>
                        <a:rPr lang="en-US" sz="1200" dirty="0">
                          <a:latin typeface="Arial" panose="020B0604020202020204" pitchFamily="34" charset="0"/>
                          <a:cs typeface="Arial" panose="020B0604020202020204" pitchFamily="34" charset="0"/>
                        </a:rPr>
                        <a:t>Updateable after initial reporting (Y/N)</a:t>
                      </a:r>
                    </a:p>
                  </a:txBody>
                  <a:tcPr/>
                </a:tc>
                <a:tc>
                  <a:txBody>
                    <a:bodyPr/>
                    <a:lstStyle/>
                    <a:p>
                      <a:pPr algn="ctr"/>
                      <a:r>
                        <a:rPr lang="en-US" sz="1200" dirty="0">
                          <a:latin typeface="Arial" panose="020B0604020202020204" pitchFamily="34" charset="0"/>
                          <a:cs typeface="Arial" panose="020B0604020202020204" pitchFamily="34" charset="0"/>
                        </a:rPr>
                        <a:t>Definitions or Instructions</a:t>
                      </a:r>
                    </a:p>
                  </a:txBody>
                  <a:tcPr/>
                </a:tc>
                <a:tc>
                  <a:txBody>
                    <a:bodyPr/>
                    <a:lstStyle/>
                    <a:p>
                      <a:pPr algn="ctr"/>
                      <a:r>
                        <a:rPr lang="en-US" sz="1200" dirty="0">
                          <a:latin typeface="Arial" panose="020B0604020202020204" pitchFamily="34" charset="0"/>
                          <a:cs typeface="Arial" panose="020B0604020202020204" pitchFamily="34" charset="0"/>
                        </a:rPr>
                        <a:t>Code Values</a:t>
                      </a:r>
                    </a:p>
                  </a:txBody>
                  <a:tcPr/>
                </a:tc>
                <a:extLst>
                  <a:ext uri="{0D108BD9-81ED-4DB2-BD59-A6C34878D82A}">
                    <a16:rowId xmlns:a16="http://schemas.microsoft.com/office/drawing/2014/main" val="1172979440"/>
                  </a:ext>
                </a:extLst>
              </a:tr>
              <a:tr h="972319">
                <a:tc>
                  <a:txBody>
                    <a:bodyPr/>
                    <a:lstStyle/>
                    <a:p>
                      <a:r>
                        <a:rPr lang="en-US" sz="1200" dirty="0" smtClean="0">
                          <a:latin typeface="Arial" panose="020B0604020202020204" pitchFamily="34" charset="0"/>
                          <a:cs typeface="Arial" panose="020B0604020202020204" pitchFamily="34" charset="0"/>
                        </a:rPr>
                        <a:t>87</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Date Attained Associate Degree</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DATE</a:t>
                      </a:r>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Individualized Plan for Employment (IPE) Data Elements</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Quarterly</a:t>
                      </a:r>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Yes</a:t>
                      </a:r>
                    </a:p>
                  </a:txBody>
                  <a:tcPr/>
                </a:tc>
                <a:tc>
                  <a:txBody>
                    <a:bodyPr/>
                    <a:lstStyle/>
                    <a:p>
                      <a:r>
                        <a:rPr lang="en-US" sz="1200" dirty="0" smtClean="0">
                          <a:latin typeface="Arial" panose="020B0604020202020204" pitchFamily="34" charset="0"/>
                          <a:cs typeface="Arial" panose="020B0604020202020204" pitchFamily="34" charset="0"/>
                        </a:rPr>
                        <a:t>Report the date the Associate Degree was attained. </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The date must be verifiable through supporting documentation if earned during program participation. </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Leave blank if an Associate Degree was not attained</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YYYYMMDD</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4939447"/>
                  </a:ext>
                </a:extLst>
              </a:tr>
            </a:tbl>
          </a:graphicData>
        </a:graphic>
      </p:graphicFrame>
      <p:sp>
        <p:nvSpPr>
          <p:cNvPr id="3" name="Content Placeholder 2"/>
          <p:cNvSpPr>
            <a:spLocks noGrp="1"/>
          </p:cNvSpPr>
          <p:nvPr>
            <p:ph idx="1"/>
          </p:nvPr>
        </p:nvSpPr>
        <p:spPr>
          <a:xfrm>
            <a:off x="1752600" y="4375400"/>
            <a:ext cx="8294370" cy="994410"/>
          </a:xfrm>
        </p:spPr>
        <p:txBody>
          <a:bodyPr>
            <a:normAutofit/>
          </a:bodyPr>
          <a:lstStyle/>
          <a:p>
            <a:pPr marL="274320" lvl="1" indent="0" algn="ctr">
              <a:buNone/>
            </a:pPr>
            <a:r>
              <a:rPr lang="en-US" sz="1700" i="1" dirty="0">
                <a:solidFill>
                  <a:srgbClr val="034680"/>
                </a:solidFill>
              </a:rPr>
              <a:t>Note* All Credentials and MSG require supporting documentation</a:t>
            </a:r>
          </a:p>
          <a:p>
            <a:pPr marL="274320" lvl="1" indent="0" algn="ctr">
              <a:buNone/>
            </a:pPr>
            <a:r>
              <a:rPr lang="en-US" sz="1700" i="1" dirty="0">
                <a:solidFill>
                  <a:srgbClr val="034680"/>
                </a:solidFill>
              </a:rPr>
              <a:t>(enrollment/denominator and attainment/numerator)</a:t>
            </a:r>
          </a:p>
        </p:txBody>
      </p:sp>
      <p:sp>
        <p:nvSpPr>
          <p:cNvPr id="7" name="Oval 6" descr="&quot;&quot;"/>
          <p:cNvSpPr/>
          <p:nvPr/>
        </p:nvSpPr>
        <p:spPr>
          <a:xfrm>
            <a:off x="6280680" y="2776251"/>
            <a:ext cx="4478760" cy="686213"/>
          </a:xfrm>
          <a:prstGeom prst="ellipse">
            <a:avLst/>
          </a:prstGeom>
          <a:noFill/>
          <a:ln w="36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D1C24"/>
              </a:solidFill>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22</a:t>
            </a:fld>
            <a:endParaRPr lang="en-US" dirty="0"/>
          </a:p>
        </p:txBody>
      </p:sp>
    </p:spTree>
    <p:extLst>
      <p:ext uri="{BB962C8B-B14F-4D97-AF65-F5344CB8AC3E}">
        <p14:creationId xmlns:p14="http://schemas.microsoft.com/office/powerpoint/2010/main" val="318538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 Certificate of Completion</a:t>
            </a:r>
            <a:endParaRPr lang="en-US" dirty="0"/>
          </a:p>
        </p:txBody>
      </p:sp>
      <p:sp>
        <p:nvSpPr>
          <p:cNvPr id="3" name="Content Placeholder 2"/>
          <p:cNvSpPr>
            <a:spLocks noGrp="1"/>
          </p:cNvSpPr>
          <p:nvPr>
            <p:ph idx="1"/>
          </p:nvPr>
        </p:nvSpPr>
        <p:spPr/>
        <p:txBody>
          <a:bodyPr/>
          <a:lstStyle/>
          <a:p>
            <a:pPr>
              <a:lnSpc>
                <a:spcPct val="100000"/>
              </a:lnSpc>
            </a:pPr>
            <a:r>
              <a:rPr lang="en-US" dirty="0" smtClean="0"/>
              <a:t>When a participant is enrolled in a special education program, under an Individualized Education Program (IEP), leading toward a Certificate of Completion – </a:t>
            </a:r>
          </a:p>
          <a:p>
            <a:pPr lvl="1">
              <a:lnSpc>
                <a:spcPct val="100000"/>
              </a:lnSpc>
            </a:pPr>
            <a:r>
              <a:rPr lang="en-US" dirty="0" smtClean="0"/>
              <a:t>Do NOT enroll them for either MSG or Credential Attainment as it does not meet the definition of either indicator.</a:t>
            </a:r>
          </a:p>
          <a:p>
            <a:pPr>
              <a:lnSpc>
                <a:spcPct val="100000"/>
              </a:lnSpc>
            </a:pPr>
            <a:r>
              <a:rPr lang="en-US" dirty="0" smtClean="0"/>
              <a:t>However, RSA does want to know whether the participant completed their educational program – </a:t>
            </a:r>
          </a:p>
          <a:p>
            <a:pPr lvl="1">
              <a:lnSpc>
                <a:spcPct val="100000"/>
              </a:lnSpc>
            </a:pPr>
            <a:r>
              <a:rPr lang="en-US" dirty="0" smtClean="0"/>
              <a:t>DE 79: Date </a:t>
            </a:r>
            <a:r>
              <a:rPr lang="en-US" dirty="0"/>
              <a:t>Received Special Education Certificate of </a:t>
            </a:r>
            <a:r>
              <a:rPr lang="en-US" dirty="0" smtClean="0"/>
              <a:t>Completion</a:t>
            </a:r>
          </a:p>
          <a:p>
            <a:pPr lvl="1">
              <a:lnSpc>
                <a:spcPct val="100000"/>
              </a:lnSpc>
            </a:pPr>
            <a:r>
              <a:rPr lang="en-US" dirty="0" smtClean="0"/>
              <a:t>The attainment of the Certificate of Completion is not included in the performance indicator calculations. </a:t>
            </a:r>
          </a:p>
        </p:txBody>
      </p:sp>
      <p:sp>
        <p:nvSpPr>
          <p:cNvPr id="4" name="Slide Number Placeholder 3"/>
          <p:cNvSpPr>
            <a:spLocks noGrp="1"/>
          </p:cNvSpPr>
          <p:nvPr>
            <p:ph type="sldNum" sz="quarter" idx="12"/>
          </p:nvPr>
        </p:nvSpPr>
        <p:spPr/>
        <p:txBody>
          <a:bodyPr/>
          <a:lstStyle/>
          <a:p>
            <a:fld id="{A7F8E3F6-DE14-48B2-B2BC-6FABA9630FB8}" type="slidenum">
              <a:rPr lang="en-US" smtClean="0"/>
              <a:t>23</a:t>
            </a:fld>
            <a:endParaRPr lang="en-US" dirty="0"/>
          </a:p>
        </p:txBody>
      </p:sp>
    </p:spTree>
    <p:extLst>
      <p:ext uri="{BB962C8B-B14F-4D97-AF65-F5344CB8AC3E}">
        <p14:creationId xmlns:p14="http://schemas.microsoft.com/office/powerpoint/2010/main" val="139578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 Example – Samuel </a:t>
            </a:r>
            <a:endParaRPr lang="en-US" dirty="0"/>
          </a:p>
        </p:txBody>
      </p:sp>
      <p:grpSp>
        <p:nvGrpSpPr>
          <p:cNvPr id="17" name="Group 16" descr="Credential Example - Samuel&#10;VR services on IPE for goal of web designer began in July 2018: DE 127.&#10;Samuel enrolled in an Associate Degree program August 2018: DE 84&#10;Samuel earned an Associate Degree in Web Design in May 2020: DE 87&#10;&#10;"/>
          <p:cNvGrpSpPr/>
          <p:nvPr/>
        </p:nvGrpSpPr>
        <p:grpSpPr>
          <a:xfrm>
            <a:off x="3441361" y="1634437"/>
            <a:ext cx="5493916" cy="5121964"/>
            <a:chOff x="3441361" y="1634436"/>
            <a:chExt cx="5493916" cy="5192089"/>
          </a:xfrm>
        </p:grpSpPr>
        <p:grpSp>
          <p:nvGrpSpPr>
            <p:cNvPr id="3" name="Group 2"/>
            <p:cNvGrpSpPr/>
            <p:nvPr/>
          </p:nvGrpSpPr>
          <p:grpSpPr>
            <a:xfrm>
              <a:off x="3441361" y="1634436"/>
              <a:ext cx="5309276" cy="5000465"/>
              <a:chOff x="3441361" y="1634436"/>
              <a:chExt cx="5309276" cy="5000465"/>
            </a:xfrm>
          </p:grpSpPr>
          <p:sp>
            <p:nvSpPr>
              <p:cNvPr id="9" name="Freeform 8" descr="A young man looks at the camera."/>
              <p:cNvSpPr/>
              <p:nvPr/>
            </p:nvSpPr>
            <p:spPr>
              <a:xfrm>
                <a:off x="4989443" y="1634436"/>
                <a:ext cx="2213112" cy="1879839"/>
              </a:xfrm>
              <a:custGeom>
                <a:avLst/>
                <a:gdLst>
                  <a:gd name="connsiteX0" fmla="*/ 0 w 2213112"/>
                  <a:gd name="connsiteY0" fmla="*/ 939920 h 1879839"/>
                  <a:gd name="connsiteX1" fmla="*/ 1106556 w 2213112"/>
                  <a:gd name="connsiteY1" fmla="*/ 0 h 1879839"/>
                  <a:gd name="connsiteX2" fmla="*/ 2213112 w 2213112"/>
                  <a:gd name="connsiteY2" fmla="*/ 0 h 1879839"/>
                  <a:gd name="connsiteX3" fmla="*/ 2213112 w 2213112"/>
                  <a:gd name="connsiteY3" fmla="*/ 939920 h 1879839"/>
                  <a:gd name="connsiteX4" fmla="*/ 1106556 w 2213112"/>
                  <a:gd name="connsiteY4" fmla="*/ 1879840 h 1879839"/>
                  <a:gd name="connsiteX5" fmla="*/ 0 w 2213112"/>
                  <a:gd name="connsiteY5" fmla="*/ 939920 h 187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112" h="1879839">
                    <a:moveTo>
                      <a:pt x="0" y="939920"/>
                    </a:moveTo>
                    <a:cubicBezTo>
                      <a:pt x="0" y="420817"/>
                      <a:pt x="495422" y="0"/>
                      <a:pt x="1106556" y="0"/>
                    </a:cubicBezTo>
                    <a:lnTo>
                      <a:pt x="2213112" y="0"/>
                    </a:lnTo>
                    <a:lnTo>
                      <a:pt x="2213112" y="939920"/>
                    </a:lnTo>
                    <a:cubicBezTo>
                      <a:pt x="2213112" y="1459023"/>
                      <a:pt x="1717690" y="1879840"/>
                      <a:pt x="1106556" y="1879840"/>
                    </a:cubicBezTo>
                    <a:cubicBezTo>
                      <a:pt x="495422" y="1879840"/>
                      <a:pt x="0" y="1459023"/>
                      <a:pt x="0" y="939920"/>
                    </a:cubicBezTo>
                    <a:close/>
                  </a:path>
                </a:pathLst>
              </a:custGeom>
              <a:blipFill dpi="0" rotWithShape="0">
                <a:blip r:embed="rId2" cstate="print">
                  <a:extLst>
                    <a:ext uri="{28A0092B-C50C-407E-A947-70E740481C1C}">
                      <a14:useLocalDpi xmlns:a14="http://schemas.microsoft.com/office/drawing/2010/main" val="0"/>
                    </a:ext>
                  </a:extLst>
                </a:blip>
                <a:srcRect/>
                <a:stretch>
                  <a:fillRect l="-4490" t="-85094" r="-123204" b="-110425"/>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377443" tIns="328636" rIns="377443" bIns="328636"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10" name="Freeform 9"/>
              <p:cNvSpPr/>
              <p:nvPr/>
            </p:nvSpPr>
            <p:spPr>
              <a:xfrm>
                <a:off x="4290504" y="2578353"/>
                <a:ext cx="3621388" cy="3621388"/>
              </a:xfrm>
              <a:custGeom>
                <a:avLst/>
                <a:gdLst/>
                <a:ahLst/>
                <a:cxnLst/>
                <a:rect l="0" t="0" r="0" b="0"/>
                <a:pathLst>
                  <a:path>
                    <a:moveTo>
                      <a:pt x="3059536" y="499585"/>
                    </a:moveTo>
                    <a:arcTo wR="1810694" hR="1810694" stAng="18816399" swAng="1128642"/>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1" name="Freeform 10"/>
              <p:cNvSpPr/>
              <p:nvPr/>
            </p:nvSpPr>
            <p:spPr>
              <a:xfrm>
                <a:off x="7062927" y="3727215"/>
                <a:ext cx="1687710" cy="1097012"/>
              </a:xfrm>
              <a:custGeom>
                <a:avLst/>
                <a:gdLst>
                  <a:gd name="connsiteX0" fmla="*/ 0 w 1687710"/>
                  <a:gd name="connsiteY0" fmla="*/ 182839 h 1097012"/>
                  <a:gd name="connsiteX1" fmla="*/ 182839 w 1687710"/>
                  <a:gd name="connsiteY1" fmla="*/ 0 h 1097012"/>
                  <a:gd name="connsiteX2" fmla="*/ 1504871 w 1687710"/>
                  <a:gd name="connsiteY2" fmla="*/ 0 h 1097012"/>
                  <a:gd name="connsiteX3" fmla="*/ 1687710 w 1687710"/>
                  <a:gd name="connsiteY3" fmla="*/ 182839 h 1097012"/>
                  <a:gd name="connsiteX4" fmla="*/ 1687710 w 1687710"/>
                  <a:gd name="connsiteY4" fmla="*/ 914173 h 1097012"/>
                  <a:gd name="connsiteX5" fmla="*/ 1504871 w 1687710"/>
                  <a:gd name="connsiteY5" fmla="*/ 1097012 h 1097012"/>
                  <a:gd name="connsiteX6" fmla="*/ 182839 w 1687710"/>
                  <a:gd name="connsiteY6" fmla="*/ 1097012 h 1097012"/>
                  <a:gd name="connsiteX7" fmla="*/ 0 w 1687710"/>
                  <a:gd name="connsiteY7" fmla="*/ 914173 h 1097012"/>
                  <a:gd name="connsiteX8" fmla="*/ 0 w 1687710"/>
                  <a:gd name="connsiteY8" fmla="*/ 182839 h 10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710" h="1097012">
                    <a:moveTo>
                      <a:pt x="0" y="182839"/>
                    </a:moveTo>
                    <a:cubicBezTo>
                      <a:pt x="0" y="81860"/>
                      <a:pt x="81860" y="0"/>
                      <a:pt x="182839" y="0"/>
                    </a:cubicBezTo>
                    <a:lnTo>
                      <a:pt x="1504871" y="0"/>
                    </a:lnTo>
                    <a:cubicBezTo>
                      <a:pt x="1605850" y="0"/>
                      <a:pt x="1687710" y="81860"/>
                      <a:pt x="1687710" y="182839"/>
                    </a:cubicBezTo>
                    <a:lnTo>
                      <a:pt x="1687710" y="914173"/>
                    </a:lnTo>
                    <a:cubicBezTo>
                      <a:pt x="1687710" y="1015152"/>
                      <a:pt x="1605850" y="1097012"/>
                      <a:pt x="1504871" y="1097012"/>
                    </a:cubicBezTo>
                    <a:lnTo>
                      <a:pt x="182839" y="1097012"/>
                    </a:lnTo>
                    <a:cubicBezTo>
                      <a:pt x="81860" y="1097012"/>
                      <a:pt x="0" y="1015152"/>
                      <a:pt x="0" y="914173"/>
                    </a:cubicBezTo>
                    <a:lnTo>
                      <a:pt x="0" y="182839"/>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06892" tIns="106892" rIns="106892" bIns="106892"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VR Services on IPE for Goal of Web Designer began in July 2018</a:t>
                </a:r>
                <a:endParaRPr lang="en-US" sz="1400" b="1" kern="1200" dirty="0">
                  <a:latin typeface="Arial" panose="020B0604020202020204" pitchFamily="34" charset="0"/>
                  <a:cs typeface="Arial" panose="020B0604020202020204" pitchFamily="34" charset="0"/>
                </a:endParaRPr>
              </a:p>
            </p:txBody>
          </p:sp>
          <p:sp>
            <p:nvSpPr>
              <p:cNvPr id="12" name="Freeform 11"/>
              <p:cNvSpPr/>
              <p:nvPr/>
            </p:nvSpPr>
            <p:spPr>
              <a:xfrm>
                <a:off x="4332880" y="2425472"/>
                <a:ext cx="3621388" cy="3621388"/>
              </a:xfrm>
              <a:custGeom>
                <a:avLst/>
                <a:gdLst/>
                <a:ahLst/>
                <a:cxnLst/>
                <a:rect l="0" t="0" r="0" b="0"/>
                <a:pathLst>
                  <a:path>
                    <a:moveTo>
                      <a:pt x="3413655" y="2652791"/>
                    </a:moveTo>
                    <a:arcTo wR="1810694" hR="1810694" stAng="1662880" swAng="1646009"/>
                  </a:path>
                </a:pathLst>
              </a:custGeom>
              <a:noFill/>
              <a:ln>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3" name="Freeform 12"/>
              <p:cNvSpPr/>
              <p:nvPr/>
            </p:nvSpPr>
            <p:spPr>
              <a:xfrm>
                <a:off x="5252144" y="5537889"/>
                <a:ext cx="1687710" cy="1097012"/>
              </a:xfrm>
              <a:custGeom>
                <a:avLst/>
                <a:gdLst>
                  <a:gd name="connsiteX0" fmla="*/ 0 w 1687710"/>
                  <a:gd name="connsiteY0" fmla="*/ 182839 h 1097012"/>
                  <a:gd name="connsiteX1" fmla="*/ 182839 w 1687710"/>
                  <a:gd name="connsiteY1" fmla="*/ 0 h 1097012"/>
                  <a:gd name="connsiteX2" fmla="*/ 1504871 w 1687710"/>
                  <a:gd name="connsiteY2" fmla="*/ 0 h 1097012"/>
                  <a:gd name="connsiteX3" fmla="*/ 1687710 w 1687710"/>
                  <a:gd name="connsiteY3" fmla="*/ 182839 h 1097012"/>
                  <a:gd name="connsiteX4" fmla="*/ 1687710 w 1687710"/>
                  <a:gd name="connsiteY4" fmla="*/ 914173 h 1097012"/>
                  <a:gd name="connsiteX5" fmla="*/ 1504871 w 1687710"/>
                  <a:gd name="connsiteY5" fmla="*/ 1097012 h 1097012"/>
                  <a:gd name="connsiteX6" fmla="*/ 182839 w 1687710"/>
                  <a:gd name="connsiteY6" fmla="*/ 1097012 h 1097012"/>
                  <a:gd name="connsiteX7" fmla="*/ 0 w 1687710"/>
                  <a:gd name="connsiteY7" fmla="*/ 914173 h 1097012"/>
                  <a:gd name="connsiteX8" fmla="*/ 0 w 1687710"/>
                  <a:gd name="connsiteY8" fmla="*/ 182839 h 10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710" h="1097012">
                    <a:moveTo>
                      <a:pt x="0" y="182839"/>
                    </a:moveTo>
                    <a:cubicBezTo>
                      <a:pt x="0" y="81860"/>
                      <a:pt x="81860" y="0"/>
                      <a:pt x="182839" y="0"/>
                    </a:cubicBezTo>
                    <a:lnTo>
                      <a:pt x="1504871" y="0"/>
                    </a:lnTo>
                    <a:cubicBezTo>
                      <a:pt x="1605850" y="0"/>
                      <a:pt x="1687710" y="81860"/>
                      <a:pt x="1687710" y="182839"/>
                    </a:cubicBezTo>
                    <a:lnTo>
                      <a:pt x="1687710" y="914173"/>
                    </a:lnTo>
                    <a:cubicBezTo>
                      <a:pt x="1687710" y="1015152"/>
                      <a:pt x="1605850" y="1097012"/>
                      <a:pt x="1504871" y="1097012"/>
                    </a:cubicBezTo>
                    <a:lnTo>
                      <a:pt x="182839" y="1097012"/>
                    </a:lnTo>
                    <a:cubicBezTo>
                      <a:pt x="81860" y="1097012"/>
                      <a:pt x="0" y="1015152"/>
                      <a:pt x="0" y="914173"/>
                    </a:cubicBezTo>
                    <a:lnTo>
                      <a:pt x="0" y="182839"/>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06892" tIns="106892" rIns="106892" bIns="106892"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anose="020B0604020202020204" pitchFamily="34" charset="0"/>
                    <a:cs typeface="Arial" panose="020B0604020202020204" pitchFamily="34" charset="0"/>
                  </a:rPr>
                  <a:t>Samuel enrolled in an Associate Degree program August 2018</a:t>
                </a:r>
                <a:endParaRPr lang="en-US" sz="1400" b="1" kern="1200" dirty="0">
                  <a:solidFill>
                    <a:schemeClr val="tx1"/>
                  </a:solidFill>
                  <a:latin typeface="Arial" panose="020B0604020202020204" pitchFamily="34" charset="0"/>
                  <a:cs typeface="Arial" panose="020B0604020202020204" pitchFamily="34" charset="0"/>
                </a:endParaRPr>
              </a:p>
            </p:txBody>
          </p:sp>
          <p:sp>
            <p:nvSpPr>
              <p:cNvPr id="14" name="Freeform 13"/>
              <p:cNvSpPr/>
              <p:nvPr/>
            </p:nvSpPr>
            <p:spPr>
              <a:xfrm>
                <a:off x="4237730" y="2425472"/>
                <a:ext cx="3621388" cy="3621388"/>
              </a:xfrm>
              <a:custGeom>
                <a:avLst/>
                <a:gdLst/>
                <a:ahLst/>
                <a:cxnLst/>
                <a:rect l="0" t="0" r="0" b="0"/>
                <a:pathLst>
                  <a:path>
                    <a:moveTo>
                      <a:pt x="775961" y="3296608"/>
                    </a:moveTo>
                    <a:arcTo wR="1810694" hR="1810694" stAng="7491111" swAng="1646009"/>
                  </a:path>
                </a:pathLst>
              </a:custGeom>
              <a:noFill/>
              <a:ln>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441361" y="3727215"/>
                <a:ext cx="1687710" cy="1097012"/>
              </a:xfrm>
              <a:custGeom>
                <a:avLst/>
                <a:gdLst>
                  <a:gd name="connsiteX0" fmla="*/ 0 w 1687710"/>
                  <a:gd name="connsiteY0" fmla="*/ 182839 h 1097012"/>
                  <a:gd name="connsiteX1" fmla="*/ 182839 w 1687710"/>
                  <a:gd name="connsiteY1" fmla="*/ 0 h 1097012"/>
                  <a:gd name="connsiteX2" fmla="*/ 1504871 w 1687710"/>
                  <a:gd name="connsiteY2" fmla="*/ 0 h 1097012"/>
                  <a:gd name="connsiteX3" fmla="*/ 1687710 w 1687710"/>
                  <a:gd name="connsiteY3" fmla="*/ 182839 h 1097012"/>
                  <a:gd name="connsiteX4" fmla="*/ 1687710 w 1687710"/>
                  <a:gd name="connsiteY4" fmla="*/ 914173 h 1097012"/>
                  <a:gd name="connsiteX5" fmla="*/ 1504871 w 1687710"/>
                  <a:gd name="connsiteY5" fmla="*/ 1097012 h 1097012"/>
                  <a:gd name="connsiteX6" fmla="*/ 182839 w 1687710"/>
                  <a:gd name="connsiteY6" fmla="*/ 1097012 h 1097012"/>
                  <a:gd name="connsiteX7" fmla="*/ 0 w 1687710"/>
                  <a:gd name="connsiteY7" fmla="*/ 914173 h 1097012"/>
                  <a:gd name="connsiteX8" fmla="*/ 0 w 1687710"/>
                  <a:gd name="connsiteY8" fmla="*/ 182839 h 10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710" h="1097012">
                    <a:moveTo>
                      <a:pt x="0" y="182839"/>
                    </a:moveTo>
                    <a:cubicBezTo>
                      <a:pt x="0" y="81860"/>
                      <a:pt x="81860" y="0"/>
                      <a:pt x="182839" y="0"/>
                    </a:cubicBezTo>
                    <a:lnTo>
                      <a:pt x="1504871" y="0"/>
                    </a:lnTo>
                    <a:cubicBezTo>
                      <a:pt x="1605850" y="0"/>
                      <a:pt x="1687710" y="81860"/>
                      <a:pt x="1687710" y="182839"/>
                    </a:cubicBezTo>
                    <a:lnTo>
                      <a:pt x="1687710" y="914173"/>
                    </a:lnTo>
                    <a:cubicBezTo>
                      <a:pt x="1687710" y="1015152"/>
                      <a:pt x="1605850" y="1097012"/>
                      <a:pt x="1504871" y="1097012"/>
                    </a:cubicBezTo>
                    <a:lnTo>
                      <a:pt x="182839" y="1097012"/>
                    </a:lnTo>
                    <a:cubicBezTo>
                      <a:pt x="81860" y="1097012"/>
                      <a:pt x="0" y="1015152"/>
                      <a:pt x="0" y="914173"/>
                    </a:cubicBezTo>
                    <a:lnTo>
                      <a:pt x="0" y="182839"/>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06892" tIns="106892" rIns="106892" bIns="106892"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Samuel earned an Associate Degree in Web Design in May 2020</a:t>
                </a:r>
                <a:endParaRPr lang="en-US" sz="1400" b="1" kern="1200" dirty="0">
                  <a:latin typeface="Arial" panose="020B0604020202020204" pitchFamily="34" charset="0"/>
                  <a:cs typeface="Arial" panose="020B0604020202020204" pitchFamily="34" charset="0"/>
                </a:endParaRPr>
              </a:p>
            </p:txBody>
          </p:sp>
          <p:sp>
            <p:nvSpPr>
              <p:cNvPr id="16" name="Freeform 15"/>
              <p:cNvSpPr/>
              <p:nvPr/>
            </p:nvSpPr>
            <p:spPr>
              <a:xfrm>
                <a:off x="4280107" y="2578353"/>
                <a:ext cx="3621388" cy="3621388"/>
              </a:xfrm>
              <a:custGeom>
                <a:avLst/>
                <a:gdLst/>
                <a:ahLst/>
                <a:cxnLst/>
                <a:rect l="0" t="0" r="0" b="0"/>
                <a:pathLst>
                  <a:path>
                    <a:moveTo>
                      <a:pt x="205796" y="972293"/>
                    </a:moveTo>
                    <a:arcTo wR="1810694" hR="1810694" stAng="12454958" swAng="1128642"/>
                  </a:path>
                </a:pathLst>
              </a:custGeom>
              <a:noFill/>
              <a:ln>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grpSp>
        <p:sp>
          <p:nvSpPr>
            <p:cNvPr id="6" name="Oval 5"/>
            <p:cNvSpPr/>
            <p:nvPr/>
          </p:nvSpPr>
          <p:spPr>
            <a:xfrm>
              <a:off x="8319050" y="4651535"/>
              <a:ext cx="616227" cy="55327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DE 127</a:t>
              </a:r>
              <a:endParaRPr lang="en-US" sz="1200" dirty="0">
                <a:latin typeface="Arial" panose="020B0604020202020204" pitchFamily="34" charset="0"/>
                <a:cs typeface="Arial" panose="020B0604020202020204" pitchFamily="34" charset="0"/>
              </a:endParaRPr>
            </a:p>
          </p:txBody>
        </p:sp>
        <p:sp>
          <p:nvSpPr>
            <p:cNvPr id="7" name="Oval 6"/>
            <p:cNvSpPr/>
            <p:nvPr/>
          </p:nvSpPr>
          <p:spPr>
            <a:xfrm>
              <a:off x="4684643" y="4572022"/>
              <a:ext cx="641903" cy="54998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DE87</a:t>
              </a:r>
              <a:r>
                <a:rPr lang="en-US" sz="1200" dirty="0" smtClean="0"/>
                <a:t> </a:t>
              </a:r>
              <a:endParaRPr lang="en-US" sz="1200" dirty="0"/>
            </a:p>
          </p:txBody>
        </p:sp>
        <p:sp>
          <p:nvSpPr>
            <p:cNvPr id="8" name="Oval 7"/>
            <p:cNvSpPr/>
            <p:nvPr/>
          </p:nvSpPr>
          <p:spPr>
            <a:xfrm>
              <a:off x="6606208" y="6273246"/>
              <a:ext cx="616227" cy="55327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DE 84</a:t>
              </a:r>
              <a:endParaRPr lang="en-US" sz="1200" dirty="0">
                <a:latin typeface="Arial" panose="020B0604020202020204" pitchFamily="34" charset="0"/>
                <a:cs typeface="Arial" panose="020B0604020202020204" pitchFamily="34" charset="0"/>
              </a:endParaRPr>
            </a:p>
          </p:txBody>
        </p:sp>
      </p:grpSp>
      <p:sp>
        <p:nvSpPr>
          <p:cNvPr id="4" name="Slide Number Placeholder 3"/>
          <p:cNvSpPr>
            <a:spLocks noGrp="1"/>
          </p:cNvSpPr>
          <p:nvPr>
            <p:ph type="sldNum" sz="quarter" idx="12"/>
          </p:nvPr>
        </p:nvSpPr>
        <p:spPr/>
        <p:txBody>
          <a:bodyPr/>
          <a:lstStyle/>
          <a:p>
            <a:fld id="{A7F8E3F6-DE14-48B2-B2BC-6FABA9630FB8}" type="slidenum">
              <a:rPr lang="en-US" smtClean="0"/>
              <a:t>24</a:t>
            </a:fld>
            <a:endParaRPr lang="en-US" dirty="0"/>
          </a:p>
        </p:txBody>
      </p:sp>
    </p:spTree>
    <p:extLst>
      <p:ext uri="{BB962C8B-B14F-4D97-AF65-F5344CB8AC3E}">
        <p14:creationId xmlns:p14="http://schemas.microsoft.com/office/powerpoint/2010/main" val="71595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Credential Attainment Data Elements</a:t>
            </a:r>
            <a:endParaRPr lang="en-US" dirty="0"/>
          </a:p>
        </p:txBody>
      </p:sp>
      <p:sp>
        <p:nvSpPr>
          <p:cNvPr id="2" name="Rectangle 1"/>
          <p:cNvSpPr/>
          <p:nvPr/>
        </p:nvSpPr>
        <p:spPr>
          <a:xfrm>
            <a:off x="1295398" y="4441550"/>
            <a:ext cx="1500732" cy="461665"/>
          </a:xfrm>
          <a:prstGeom prst="rect">
            <a:avLst/>
          </a:prstGeom>
        </p:spPr>
        <p:txBody>
          <a:bodyPr wrap="none">
            <a:spAutoFit/>
          </a:bodyPr>
          <a:lstStyle/>
          <a:p>
            <a:r>
              <a:rPr lang="en-US" sz="2400" dirty="0" smtClean="0">
                <a:solidFill>
                  <a:srgbClr val="377BBB"/>
                </a:solidFill>
                <a:latin typeface="Arial" panose="020B0604020202020204" pitchFamily="34" charset="0"/>
                <a:cs typeface="Arial" panose="020B0604020202020204" pitchFamily="34" charset="0"/>
              </a:rPr>
              <a:t>Post-Exit </a:t>
            </a:r>
            <a:endParaRPr lang="en-US" sz="2400" dirty="0">
              <a:solidFill>
                <a:srgbClr val="377BBB"/>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10820400" y="6375400"/>
            <a:ext cx="1371600" cy="274638"/>
          </a:xfrm>
        </p:spPr>
        <p:txBody>
          <a:bodyPr/>
          <a:lstStyle/>
          <a:p>
            <a:fld id="{A7F8E3F6-DE14-48B2-B2BC-6FABA9630FB8}" type="slidenum">
              <a:rPr lang="en-US" smtClean="0"/>
              <a:t>25</a:t>
            </a:fld>
            <a:endParaRPr lang="en-US" dirty="0"/>
          </a:p>
        </p:txBody>
      </p:sp>
    </p:spTree>
    <p:extLst>
      <p:ext uri="{BB962C8B-B14F-4D97-AF65-F5344CB8AC3E}">
        <p14:creationId xmlns:p14="http://schemas.microsoft.com/office/powerpoint/2010/main" val="270184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Rule – Secondary Credential Attainment</a:t>
            </a:r>
            <a:endParaRPr lang="en-US" dirty="0"/>
          </a:p>
        </p:txBody>
      </p:sp>
      <p:sp>
        <p:nvSpPr>
          <p:cNvPr id="3" name="Content Placeholder 2"/>
          <p:cNvSpPr>
            <a:spLocks noGrp="1"/>
          </p:cNvSpPr>
          <p:nvPr>
            <p:ph idx="1"/>
          </p:nvPr>
        </p:nvSpPr>
        <p:spPr>
          <a:xfrm>
            <a:off x="1295400" y="1828799"/>
            <a:ext cx="9601200" cy="4820519"/>
          </a:xfrm>
        </p:spPr>
        <p:txBody>
          <a:bodyPr>
            <a:normAutofit/>
          </a:bodyPr>
          <a:lstStyle/>
          <a:p>
            <a:pPr marL="0" indent="0">
              <a:lnSpc>
                <a:spcPct val="100000"/>
              </a:lnSpc>
              <a:buNone/>
            </a:pPr>
            <a:r>
              <a:rPr lang="en-US" sz="2200" dirty="0"/>
              <a:t>As required in WIOA section 116(b)(2)(A)(iii), participants who obtain a secondary school diploma or its recognized equivalent must also meet an additional condition before they are counted as a successful outcome and included in the numerator of the credential attainment indicator. These participants must be employed, or enrolled in an education or training program leading to a recognized postsecondary credential within one year following exit.</a:t>
            </a:r>
          </a:p>
          <a:p>
            <a:pPr lvl="2">
              <a:lnSpc>
                <a:spcPct val="100000"/>
              </a:lnSpc>
            </a:pPr>
            <a:r>
              <a:rPr lang="en-US" dirty="0" smtClean="0"/>
              <a:t>DE 376</a:t>
            </a:r>
            <a:r>
              <a:rPr lang="en-US" dirty="0"/>
              <a:t>: Date Enrolled in </a:t>
            </a:r>
            <a:r>
              <a:rPr lang="en-US" dirty="0" smtClean="0"/>
              <a:t>Post-Exit </a:t>
            </a:r>
            <a:r>
              <a:rPr lang="en-US" dirty="0"/>
              <a:t>Education or Training Program Leading to a Recognized Postsecondary </a:t>
            </a:r>
            <a:r>
              <a:rPr lang="en-US" dirty="0" smtClean="0"/>
              <a:t>Credential</a:t>
            </a:r>
          </a:p>
          <a:p>
            <a:pPr lvl="2">
              <a:lnSpc>
                <a:spcPct val="100000"/>
              </a:lnSpc>
            </a:pPr>
            <a:r>
              <a:rPr lang="en-US" dirty="0" smtClean="0"/>
              <a:t>DE </a:t>
            </a:r>
            <a:r>
              <a:rPr lang="en-US" dirty="0"/>
              <a:t>379: Employment - First Quarter After Exit </a:t>
            </a:r>
            <a:r>
              <a:rPr lang="en-US" dirty="0" smtClean="0"/>
              <a:t>Quarter</a:t>
            </a:r>
          </a:p>
          <a:p>
            <a:pPr lvl="2">
              <a:lnSpc>
                <a:spcPct val="100000"/>
              </a:lnSpc>
            </a:pPr>
            <a:r>
              <a:rPr lang="en-US" dirty="0" smtClean="0"/>
              <a:t>DE </a:t>
            </a:r>
            <a:r>
              <a:rPr lang="en-US" dirty="0"/>
              <a:t>383: Employment - </a:t>
            </a:r>
            <a:r>
              <a:rPr lang="en-US" dirty="0" smtClean="0"/>
              <a:t>Second </a:t>
            </a:r>
            <a:r>
              <a:rPr lang="en-US" dirty="0"/>
              <a:t>Quarter After Exit </a:t>
            </a:r>
            <a:r>
              <a:rPr lang="en-US" dirty="0" smtClean="0"/>
              <a:t>Quarter</a:t>
            </a:r>
          </a:p>
          <a:p>
            <a:pPr lvl="2">
              <a:lnSpc>
                <a:spcPct val="100000"/>
              </a:lnSpc>
            </a:pPr>
            <a:r>
              <a:rPr lang="en-US" dirty="0" smtClean="0"/>
              <a:t>DE </a:t>
            </a:r>
            <a:r>
              <a:rPr lang="en-US" dirty="0"/>
              <a:t>386: Employment - </a:t>
            </a:r>
            <a:r>
              <a:rPr lang="en-US" dirty="0" smtClean="0"/>
              <a:t>Third </a:t>
            </a:r>
            <a:r>
              <a:rPr lang="en-US" dirty="0"/>
              <a:t>Quarter After Exit </a:t>
            </a:r>
            <a:r>
              <a:rPr lang="en-US" dirty="0" smtClean="0"/>
              <a:t>Quarter</a:t>
            </a:r>
          </a:p>
          <a:p>
            <a:pPr lvl="2">
              <a:lnSpc>
                <a:spcPct val="100000"/>
              </a:lnSpc>
            </a:pPr>
            <a:r>
              <a:rPr lang="en-US" dirty="0" smtClean="0"/>
              <a:t>DE </a:t>
            </a:r>
            <a:r>
              <a:rPr lang="en-US" dirty="0"/>
              <a:t>389: Employment - </a:t>
            </a:r>
            <a:r>
              <a:rPr lang="en-US" dirty="0" smtClean="0"/>
              <a:t>Fourth </a:t>
            </a:r>
            <a:r>
              <a:rPr lang="en-US" dirty="0"/>
              <a:t>Quarter After Exit Quarter</a:t>
            </a:r>
            <a:endParaRPr lang="en-US" dirty="0" smtClean="0"/>
          </a:p>
        </p:txBody>
      </p:sp>
      <p:sp>
        <p:nvSpPr>
          <p:cNvPr id="4" name="Slide Number Placeholder 3"/>
          <p:cNvSpPr>
            <a:spLocks noGrp="1"/>
          </p:cNvSpPr>
          <p:nvPr>
            <p:ph type="sldNum" sz="quarter" idx="12"/>
          </p:nvPr>
        </p:nvSpPr>
        <p:spPr/>
        <p:txBody>
          <a:bodyPr/>
          <a:lstStyle/>
          <a:p>
            <a:fld id="{A7F8E3F6-DE14-48B2-B2BC-6FABA9630FB8}" type="slidenum">
              <a:rPr lang="en-US" smtClean="0"/>
              <a:t>26</a:t>
            </a:fld>
            <a:endParaRPr lang="en-US" dirty="0"/>
          </a:p>
        </p:txBody>
      </p:sp>
    </p:spTree>
    <p:extLst>
      <p:ext uri="{BB962C8B-B14F-4D97-AF65-F5344CB8AC3E}">
        <p14:creationId xmlns:p14="http://schemas.microsoft.com/office/powerpoint/2010/main" val="95267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Post-Exit Credential Attainment</a:t>
            </a:r>
            <a:endParaRPr lang="en-US" dirty="0"/>
          </a:p>
        </p:txBody>
      </p:sp>
      <p:sp>
        <p:nvSpPr>
          <p:cNvPr id="3" name="Content Placeholder 2"/>
          <p:cNvSpPr>
            <a:spLocks noGrp="1"/>
          </p:cNvSpPr>
          <p:nvPr>
            <p:ph idx="1"/>
          </p:nvPr>
        </p:nvSpPr>
        <p:spPr/>
        <p:txBody>
          <a:bodyPr/>
          <a:lstStyle/>
          <a:p>
            <a:pPr>
              <a:lnSpc>
                <a:spcPct val="100000"/>
              </a:lnSpc>
            </a:pPr>
            <a:r>
              <a:rPr lang="en-US" dirty="0"/>
              <a:t>Credential Attainment is the percentage of those participants enrolled in an education or training </a:t>
            </a:r>
            <a:r>
              <a:rPr lang="en-US" dirty="0" smtClean="0"/>
              <a:t>program who </a:t>
            </a:r>
            <a:r>
              <a:rPr lang="en-US" dirty="0"/>
              <a:t>attained a recognized postsecondary credential or a secondary school diploma, or its recognized equivalent, </a:t>
            </a:r>
            <a:r>
              <a:rPr lang="en-US" b="1" dirty="0"/>
              <a:t>during participation in or within one year after exit from the program</a:t>
            </a:r>
            <a:r>
              <a:rPr lang="en-US" dirty="0" smtClean="0"/>
              <a:t>.</a:t>
            </a:r>
          </a:p>
          <a:p>
            <a:pPr lvl="1">
              <a:lnSpc>
                <a:spcPct val="100000"/>
              </a:lnSpc>
            </a:pPr>
            <a:r>
              <a:rPr lang="en-US" dirty="0"/>
              <a:t>Data Element 377: Date of Attainment of Post-Exit Recognized </a:t>
            </a:r>
            <a:r>
              <a:rPr lang="en-US" dirty="0" smtClean="0"/>
              <a:t>Credential</a:t>
            </a:r>
          </a:p>
          <a:p>
            <a:pPr lvl="1">
              <a:lnSpc>
                <a:spcPct val="100000"/>
              </a:lnSpc>
            </a:pPr>
            <a:r>
              <a:rPr lang="en-US" dirty="0"/>
              <a:t>Data Element 378: Type of Recognized Credential Attained Post-Exit</a:t>
            </a:r>
          </a:p>
        </p:txBody>
      </p:sp>
      <p:sp>
        <p:nvSpPr>
          <p:cNvPr id="4" name="Slide Number Placeholder 3"/>
          <p:cNvSpPr>
            <a:spLocks noGrp="1"/>
          </p:cNvSpPr>
          <p:nvPr>
            <p:ph type="sldNum" sz="quarter" idx="12"/>
          </p:nvPr>
        </p:nvSpPr>
        <p:spPr/>
        <p:txBody>
          <a:bodyPr/>
          <a:lstStyle/>
          <a:p>
            <a:fld id="{A7F8E3F6-DE14-48B2-B2BC-6FABA9630FB8}" type="slidenum">
              <a:rPr lang="en-US" smtClean="0"/>
              <a:t>27</a:t>
            </a:fld>
            <a:endParaRPr lang="en-US" dirty="0"/>
          </a:p>
        </p:txBody>
      </p:sp>
    </p:spTree>
    <p:extLst>
      <p:ext uri="{BB962C8B-B14F-4D97-AF65-F5344CB8AC3E}">
        <p14:creationId xmlns:p14="http://schemas.microsoft.com/office/powerpoint/2010/main" val="379273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1: Post-Exit Credential</a:t>
            </a:r>
            <a:endParaRPr lang="en-US" dirty="0"/>
          </a:p>
        </p:txBody>
      </p:sp>
      <p:grpSp>
        <p:nvGrpSpPr>
          <p:cNvPr id="3" name="Group 2" descr="Example #1: Post-Exit Credential"/>
          <p:cNvGrpSpPr/>
          <p:nvPr/>
        </p:nvGrpSpPr>
        <p:grpSpPr>
          <a:xfrm>
            <a:off x="2213943" y="1892979"/>
            <a:ext cx="9192866" cy="4341062"/>
            <a:chOff x="2213943" y="1892979"/>
            <a:chExt cx="9192866" cy="4341062"/>
          </a:xfrm>
        </p:grpSpPr>
        <p:grpSp>
          <p:nvGrpSpPr>
            <p:cNvPr id="6" name="Group 5"/>
            <p:cNvGrpSpPr/>
            <p:nvPr/>
          </p:nvGrpSpPr>
          <p:grpSpPr>
            <a:xfrm>
              <a:off x="2213943" y="1892979"/>
              <a:ext cx="7060686" cy="4341062"/>
              <a:chOff x="3219650" y="1829968"/>
              <a:chExt cx="7060686" cy="4341062"/>
            </a:xfrm>
          </p:grpSpPr>
          <p:sp>
            <p:nvSpPr>
              <p:cNvPr id="7" name="Freeform 6"/>
              <p:cNvSpPr/>
              <p:nvPr/>
            </p:nvSpPr>
            <p:spPr>
              <a:xfrm rot="2561867">
                <a:off x="4905652" y="4877937"/>
                <a:ext cx="658468" cy="39111"/>
              </a:xfrm>
              <a:custGeom>
                <a:avLst/>
                <a:gdLst/>
                <a:ahLst/>
                <a:cxnLst/>
                <a:rect l="0" t="0" r="0" b="0"/>
                <a:pathLst>
                  <a:path>
                    <a:moveTo>
                      <a:pt x="0" y="19555"/>
                    </a:moveTo>
                    <a:lnTo>
                      <a:pt x="658468" y="19555"/>
                    </a:lnTo>
                  </a:path>
                </a:pathLst>
              </a:custGeom>
              <a:noFill/>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8" name="Freeform 7"/>
              <p:cNvSpPr/>
              <p:nvPr/>
            </p:nvSpPr>
            <p:spPr>
              <a:xfrm>
                <a:off x="4992919" y="3980944"/>
                <a:ext cx="817625" cy="39111"/>
              </a:xfrm>
              <a:custGeom>
                <a:avLst/>
                <a:gdLst/>
                <a:ahLst/>
                <a:cxnLst/>
                <a:rect l="0" t="0" r="0" b="0"/>
                <a:pathLst>
                  <a:path>
                    <a:moveTo>
                      <a:pt x="0" y="19555"/>
                    </a:moveTo>
                    <a:lnTo>
                      <a:pt x="817625" y="19555"/>
                    </a:lnTo>
                  </a:path>
                </a:pathLst>
              </a:custGeom>
              <a:noFill/>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9" name="Freeform 8"/>
              <p:cNvSpPr/>
              <p:nvPr/>
            </p:nvSpPr>
            <p:spPr>
              <a:xfrm rot="19038133">
                <a:off x="4905652" y="3083951"/>
                <a:ext cx="658468" cy="39111"/>
              </a:xfrm>
              <a:custGeom>
                <a:avLst/>
                <a:gdLst/>
                <a:ahLst/>
                <a:cxnLst/>
                <a:rect l="0" t="0" r="0" b="0"/>
                <a:pathLst>
                  <a:path>
                    <a:moveTo>
                      <a:pt x="0" y="19555"/>
                    </a:moveTo>
                    <a:lnTo>
                      <a:pt x="658468" y="19555"/>
                    </a:lnTo>
                  </a:path>
                </a:pathLst>
              </a:custGeom>
              <a:noFill/>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0" name="Round Diagonal Corner Rectangle 9" descr="&quot;&quot;"/>
              <p:cNvSpPr/>
              <p:nvPr/>
            </p:nvSpPr>
            <p:spPr>
              <a:xfrm>
                <a:off x="3219650" y="2957400"/>
                <a:ext cx="2086198" cy="2086198"/>
              </a:xfrm>
              <a:prstGeom prst="round2DiagRect">
                <a:avLst/>
              </a:prstGeom>
              <a:blipFill dpi="0" rotWithShape="1">
                <a:blip r:embed="rId2" cstate="print">
                  <a:extLst>
                    <a:ext uri="{28A0092B-C50C-407E-A947-70E740481C1C}">
                      <a14:useLocalDpi xmlns:a14="http://schemas.microsoft.com/office/drawing/2010/main" val="0"/>
                    </a:ext>
                  </a:extLst>
                </a:blip>
                <a:srcRect/>
                <a:stretch>
                  <a:fillRect l="-2857" t="-69311" r="-107442" b="-104080"/>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
            <p:nvSpPr>
              <p:cNvPr id="11" name="Freeform 10"/>
              <p:cNvSpPr/>
              <p:nvPr/>
            </p:nvSpPr>
            <p:spPr>
              <a:xfrm>
                <a:off x="5310964" y="1829968"/>
                <a:ext cx="1251718" cy="1251718"/>
              </a:xfrm>
              <a:custGeom>
                <a:avLst/>
                <a:gdLst>
                  <a:gd name="connsiteX0" fmla="*/ 0 w 1251718"/>
                  <a:gd name="connsiteY0" fmla="*/ 625859 h 1251718"/>
                  <a:gd name="connsiteX1" fmla="*/ 625859 w 1251718"/>
                  <a:gd name="connsiteY1" fmla="*/ 0 h 1251718"/>
                  <a:gd name="connsiteX2" fmla="*/ 1251718 w 1251718"/>
                  <a:gd name="connsiteY2" fmla="*/ 625859 h 1251718"/>
                  <a:gd name="connsiteX3" fmla="*/ 625859 w 1251718"/>
                  <a:gd name="connsiteY3" fmla="*/ 1251718 h 1251718"/>
                  <a:gd name="connsiteX4" fmla="*/ 0 w 1251718"/>
                  <a:gd name="connsiteY4" fmla="*/ 625859 h 125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718" h="1251718">
                    <a:moveTo>
                      <a:pt x="0" y="625859"/>
                    </a:moveTo>
                    <a:cubicBezTo>
                      <a:pt x="0" y="280207"/>
                      <a:pt x="280207" y="0"/>
                      <a:pt x="625859" y="0"/>
                    </a:cubicBezTo>
                    <a:cubicBezTo>
                      <a:pt x="971511" y="0"/>
                      <a:pt x="1251718" y="280207"/>
                      <a:pt x="1251718" y="625859"/>
                    </a:cubicBezTo>
                    <a:cubicBezTo>
                      <a:pt x="1251718" y="971511"/>
                      <a:pt x="971511" y="1251718"/>
                      <a:pt x="625859" y="1251718"/>
                    </a:cubicBezTo>
                    <a:cubicBezTo>
                      <a:pt x="280207" y="1251718"/>
                      <a:pt x="0" y="971511"/>
                      <a:pt x="0" y="625859"/>
                    </a:cubicBez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92200" tIns="192200" rIns="192200" bIns="19220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Exit</a:t>
                </a:r>
                <a:endParaRPr lang="en-US" sz="1400" b="1" kern="1200" dirty="0">
                  <a:latin typeface="Arial" panose="020B0604020202020204" pitchFamily="34" charset="0"/>
                  <a:cs typeface="Arial" panose="020B0604020202020204" pitchFamily="34" charset="0"/>
                </a:endParaRPr>
              </a:p>
            </p:txBody>
          </p:sp>
          <p:sp>
            <p:nvSpPr>
              <p:cNvPr id="12" name="Freeform 11"/>
              <p:cNvSpPr/>
              <p:nvPr/>
            </p:nvSpPr>
            <p:spPr>
              <a:xfrm>
                <a:off x="6687854" y="1829968"/>
                <a:ext cx="3370545" cy="1251718"/>
              </a:xfrm>
              <a:custGeom>
                <a:avLst/>
                <a:gdLst>
                  <a:gd name="connsiteX0" fmla="*/ 0 w 1877578"/>
                  <a:gd name="connsiteY0" fmla="*/ 0 h 1251718"/>
                  <a:gd name="connsiteX1" fmla="*/ 1877578 w 1877578"/>
                  <a:gd name="connsiteY1" fmla="*/ 0 h 1251718"/>
                  <a:gd name="connsiteX2" fmla="*/ 1877578 w 1877578"/>
                  <a:gd name="connsiteY2" fmla="*/ 1251718 h 1251718"/>
                  <a:gd name="connsiteX3" fmla="*/ 0 w 1877578"/>
                  <a:gd name="connsiteY3" fmla="*/ 1251718 h 1251718"/>
                  <a:gd name="connsiteX4" fmla="*/ 0 w 1877578"/>
                  <a:gd name="connsiteY4" fmla="*/ 0 h 125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578" h="1251718">
                    <a:moveTo>
                      <a:pt x="0" y="0"/>
                    </a:moveTo>
                    <a:lnTo>
                      <a:pt x="1877578" y="0"/>
                    </a:lnTo>
                    <a:lnTo>
                      <a:pt x="1877578" y="1251718"/>
                    </a:lnTo>
                    <a:lnTo>
                      <a:pt x="0" y="1251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400" dirty="0">
                    <a:solidFill>
                      <a:srgbClr val="034680"/>
                    </a:solidFill>
                    <a:latin typeface="Arial" panose="020B0604020202020204" pitchFamily="34" charset="0"/>
                    <a:cs typeface="Arial" panose="020B0604020202020204" pitchFamily="34" charset="0"/>
                  </a:rPr>
                  <a:t>Samuel Exits the VR Program </a:t>
                </a:r>
                <a:r>
                  <a:rPr lang="en-US" sz="1400" dirty="0" smtClean="0">
                    <a:solidFill>
                      <a:srgbClr val="034680"/>
                    </a:solidFill>
                    <a:latin typeface="Arial" panose="020B0604020202020204" pitchFamily="34" charset="0"/>
                    <a:cs typeface="Arial" panose="020B0604020202020204" pitchFamily="34" charset="0"/>
                  </a:rPr>
                  <a:t>successfully employed </a:t>
                </a:r>
                <a:r>
                  <a:rPr lang="en-US" sz="1400" dirty="0">
                    <a:solidFill>
                      <a:srgbClr val="034680"/>
                    </a:solidFill>
                    <a:latin typeface="Arial" panose="020B0604020202020204" pitchFamily="34" charset="0"/>
                    <a:cs typeface="Arial" panose="020B0604020202020204" pitchFamily="34" charset="0"/>
                  </a:rPr>
                  <a:t>as a Web </a:t>
                </a:r>
                <a:r>
                  <a:rPr lang="en-US" sz="1400" dirty="0" smtClean="0">
                    <a:solidFill>
                      <a:srgbClr val="034680"/>
                    </a:solidFill>
                    <a:latin typeface="Arial" panose="020B0604020202020204" pitchFamily="34" charset="0"/>
                    <a:cs typeface="Arial" panose="020B0604020202020204" pitchFamily="34" charset="0"/>
                  </a:rPr>
                  <a:t>Designer.</a:t>
                </a:r>
                <a:endParaRPr lang="en-US" sz="1400" dirty="0">
                  <a:solidFill>
                    <a:srgbClr val="034680"/>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400" dirty="0">
                    <a:solidFill>
                      <a:srgbClr val="034680"/>
                    </a:solidFill>
                    <a:latin typeface="Arial" panose="020B0604020202020204" pitchFamily="34" charset="0"/>
                    <a:cs typeface="Arial" panose="020B0604020202020204" pitchFamily="34" charset="0"/>
                  </a:rPr>
                  <a:t>Exit Date: May 28, 2020</a:t>
                </a:r>
              </a:p>
            </p:txBody>
          </p:sp>
          <p:sp>
            <p:nvSpPr>
              <p:cNvPr id="13" name="Freeform 12"/>
              <p:cNvSpPr/>
              <p:nvPr/>
            </p:nvSpPr>
            <p:spPr>
              <a:xfrm>
                <a:off x="5810544" y="3374640"/>
                <a:ext cx="1240553" cy="1251718"/>
              </a:xfrm>
              <a:custGeom>
                <a:avLst/>
                <a:gdLst>
                  <a:gd name="connsiteX0" fmla="*/ 0 w 1240553"/>
                  <a:gd name="connsiteY0" fmla="*/ 625859 h 1251718"/>
                  <a:gd name="connsiteX1" fmla="*/ 620277 w 1240553"/>
                  <a:gd name="connsiteY1" fmla="*/ 0 h 1251718"/>
                  <a:gd name="connsiteX2" fmla="*/ 1240554 w 1240553"/>
                  <a:gd name="connsiteY2" fmla="*/ 625859 h 1251718"/>
                  <a:gd name="connsiteX3" fmla="*/ 620277 w 1240553"/>
                  <a:gd name="connsiteY3" fmla="*/ 1251718 h 1251718"/>
                  <a:gd name="connsiteX4" fmla="*/ 0 w 1240553"/>
                  <a:gd name="connsiteY4" fmla="*/ 625859 h 125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53" h="1251718">
                    <a:moveTo>
                      <a:pt x="0" y="625859"/>
                    </a:moveTo>
                    <a:cubicBezTo>
                      <a:pt x="0" y="280207"/>
                      <a:pt x="277707" y="0"/>
                      <a:pt x="620277" y="0"/>
                    </a:cubicBezTo>
                    <a:cubicBezTo>
                      <a:pt x="962847" y="0"/>
                      <a:pt x="1240554" y="280207"/>
                      <a:pt x="1240554" y="625859"/>
                    </a:cubicBezTo>
                    <a:cubicBezTo>
                      <a:pt x="1240554" y="971511"/>
                      <a:pt x="962847" y="1251718"/>
                      <a:pt x="620277" y="1251718"/>
                    </a:cubicBezTo>
                    <a:cubicBezTo>
                      <a:pt x="277707" y="1251718"/>
                      <a:pt x="0" y="971511"/>
                      <a:pt x="0" y="625859"/>
                    </a:cubicBez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90565" tIns="192200" rIns="190565" bIns="192200" numCol="1" spcCol="1270" anchor="ctr" anchorCtr="0">
                <a:noAutofit/>
              </a:bodyPr>
              <a:lstStyle/>
              <a:p>
                <a:pPr lvl="0" algn="ctr" defTabSz="622300">
                  <a:lnSpc>
                    <a:spcPct val="90000"/>
                  </a:lnSpc>
                  <a:spcBef>
                    <a:spcPct val="0"/>
                  </a:spcBef>
                  <a:spcAft>
                    <a:spcPct val="35000"/>
                  </a:spcAft>
                </a:pPr>
                <a:r>
                  <a:rPr lang="en-US" sz="1200" b="1" kern="1200" dirty="0" smtClean="0">
                    <a:solidFill>
                      <a:schemeClr val="tx1"/>
                    </a:solidFill>
                    <a:latin typeface="Arial" panose="020B0604020202020204" pitchFamily="34" charset="0"/>
                    <a:cs typeface="Arial" panose="020B0604020202020204" pitchFamily="34" charset="0"/>
                  </a:rPr>
                  <a:t>Post-Exit Enrollment</a:t>
                </a:r>
                <a:endParaRPr lang="en-US" sz="1200" b="1" kern="1200" dirty="0">
                  <a:solidFill>
                    <a:schemeClr val="tx1"/>
                  </a:solidFill>
                  <a:latin typeface="Arial" panose="020B0604020202020204" pitchFamily="34" charset="0"/>
                  <a:cs typeface="Arial" panose="020B0604020202020204" pitchFamily="34" charset="0"/>
                </a:endParaRPr>
              </a:p>
            </p:txBody>
          </p:sp>
          <p:sp>
            <p:nvSpPr>
              <p:cNvPr id="14" name="Freeform 13"/>
              <p:cNvSpPr/>
              <p:nvPr/>
            </p:nvSpPr>
            <p:spPr>
              <a:xfrm>
                <a:off x="7190227" y="3374640"/>
                <a:ext cx="3090109" cy="1251718"/>
              </a:xfrm>
              <a:custGeom>
                <a:avLst/>
                <a:gdLst>
                  <a:gd name="connsiteX0" fmla="*/ 0 w 1860830"/>
                  <a:gd name="connsiteY0" fmla="*/ 0 h 1251718"/>
                  <a:gd name="connsiteX1" fmla="*/ 1860830 w 1860830"/>
                  <a:gd name="connsiteY1" fmla="*/ 0 h 1251718"/>
                  <a:gd name="connsiteX2" fmla="*/ 1860830 w 1860830"/>
                  <a:gd name="connsiteY2" fmla="*/ 1251718 h 1251718"/>
                  <a:gd name="connsiteX3" fmla="*/ 0 w 1860830"/>
                  <a:gd name="connsiteY3" fmla="*/ 1251718 h 1251718"/>
                  <a:gd name="connsiteX4" fmla="*/ 0 w 1860830"/>
                  <a:gd name="connsiteY4" fmla="*/ 0 h 125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830" h="1251718">
                    <a:moveTo>
                      <a:pt x="0" y="0"/>
                    </a:moveTo>
                    <a:lnTo>
                      <a:pt x="1860830" y="0"/>
                    </a:lnTo>
                    <a:lnTo>
                      <a:pt x="1860830" y="1251718"/>
                    </a:lnTo>
                    <a:lnTo>
                      <a:pt x="0" y="1251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400" dirty="0" smtClean="0">
                    <a:solidFill>
                      <a:srgbClr val="034680"/>
                    </a:solidFill>
                    <a:latin typeface="Arial" panose="020B0604020202020204" pitchFamily="34" charset="0"/>
                    <a:cs typeface="Arial" panose="020B0604020202020204" pitchFamily="34" charset="0"/>
                  </a:rPr>
                  <a:t>Samuel’s </a:t>
                </a:r>
                <a:r>
                  <a:rPr lang="en-US" sz="1400" dirty="0">
                    <a:solidFill>
                      <a:srgbClr val="034680"/>
                    </a:solidFill>
                    <a:latin typeface="Arial" panose="020B0604020202020204" pitchFamily="34" charset="0"/>
                    <a:cs typeface="Arial" panose="020B0604020202020204" pitchFamily="34" charset="0"/>
                  </a:rPr>
                  <a:t>employer wants him to gain additional credentials to advance in the </a:t>
                </a:r>
                <a:r>
                  <a:rPr lang="en-US" sz="1400" dirty="0" smtClean="0">
                    <a:solidFill>
                      <a:srgbClr val="034680"/>
                    </a:solidFill>
                    <a:latin typeface="Arial" panose="020B0604020202020204" pitchFamily="34" charset="0"/>
                    <a:cs typeface="Arial" panose="020B0604020202020204" pitchFamily="34" charset="0"/>
                  </a:rPr>
                  <a:t>company.</a:t>
                </a:r>
                <a:endParaRPr lang="en-US" sz="1400" dirty="0">
                  <a:solidFill>
                    <a:srgbClr val="034680"/>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400" dirty="0">
                    <a:solidFill>
                      <a:srgbClr val="034680"/>
                    </a:solidFill>
                    <a:latin typeface="Arial" panose="020B0604020202020204" pitchFamily="34" charset="0"/>
                    <a:cs typeface="Arial" panose="020B0604020202020204" pitchFamily="34" charset="0"/>
                  </a:rPr>
                  <a:t>Samuel enrolls in an Adobe Certified Expert (ACE) certificate program June 15, </a:t>
                </a:r>
                <a:r>
                  <a:rPr lang="en-US" sz="1400" dirty="0" smtClean="0">
                    <a:solidFill>
                      <a:srgbClr val="034680"/>
                    </a:solidFill>
                    <a:latin typeface="Arial" panose="020B0604020202020204" pitchFamily="34" charset="0"/>
                    <a:cs typeface="Arial" panose="020B0604020202020204" pitchFamily="34" charset="0"/>
                  </a:rPr>
                  <a:t>2020.</a:t>
                </a:r>
                <a:endParaRPr lang="en-US" sz="1400" dirty="0">
                  <a:solidFill>
                    <a:srgbClr val="034680"/>
                  </a:solidFill>
                  <a:latin typeface="Arial" panose="020B0604020202020204" pitchFamily="34" charset="0"/>
                  <a:cs typeface="Arial" panose="020B0604020202020204" pitchFamily="34" charset="0"/>
                </a:endParaRPr>
              </a:p>
            </p:txBody>
          </p:sp>
          <p:sp>
            <p:nvSpPr>
              <p:cNvPr id="15" name="Freeform 14"/>
              <p:cNvSpPr/>
              <p:nvPr/>
            </p:nvSpPr>
            <p:spPr>
              <a:xfrm>
                <a:off x="5310964" y="4919312"/>
                <a:ext cx="1251718" cy="1251718"/>
              </a:xfrm>
              <a:custGeom>
                <a:avLst/>
                <a:gdLst>
                  <a:gd name="connsiteX0" fmla="*/ 0 w 1251718"/>
                  <a:gd name="connsiteY0" fmla="*/ 625859 h 1251718"/>
                  <a:gd name="connsiteX1" fmla="*/ 625859 w 1251718"/>
                  <a:gd name="connsiteY1" fmla="*/ 0 h 1251718"/>
                  <a:gd name="connsiteX2" fmla="*/ 1251718 w 1251718"/>
                  <a:gd name="connsiteY2" fmla="*/ 625859 h 1251718"/>
                  <a:gd name="connsiteX3" fmla="*/ 625859 w 1251718"/>
                  <a:gd name="connsiteY3" fmla="*/ 1251718 h 1251718"/>
                  <a:gd name="connsiteX4" fmla="*/ 0 w 1251718"/>
                  <a:gd name="connsiteY4" fmla="*/ 625859 h 125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718" h="1251718">
                    <a:moveTo>
                      <a:pt x="0" y="625859"/>
                    </a:moveTo>
                    <a:cubicBezTo>
                      <a:pt x="0" y="280207"/>
                      <a:pt x="280207" y="0"/>
                      <a:pt x="625859" y="0"/>
                    </a:cubicBezTo>
                    <a:cubicBezTo>
                      <a:pt x="971511" y="0"/>
                      <a:pt x="1251718" y="280207"/>
                      <a:pt x="1251718" y="625859"/>
                    </a:cubicBezTo>
                    <a:cubicBezTo>
                      <a:pt x="1251718" y="971511"/>
                      <a:pt x="971511" y="1251718"/>
                      <a:pt x="625859" y="1251718"/>
                    </a:cubicBezTo>
                    <a:cubicBezTo>
                      <a:pt x="280207" y="1251718"/>
                      <a:pt x="0" y="971511"/>
                      <a:pt x="0" y="625859"/>
                    </a:cubicBez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92200" tIns="192200" rIns="192200" bIns="19220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Post-Exit Credential</a:t>
                </a:r>
                <a:endParaRPr lang="en-US" sz="1400" b="1" kern="1200" dirty="0">
                  <a:latin typeface="Arial" panose="020B0604020202020204" pitchFamily="34" charset="0"/>
                  <a:cs typeface="Arial" panose="020B0604020202020204" pitchFamily="34" charset="0"/>
                </a:endParaRPr>
              </a:p>
            </p:txBody>
          </p:sp>
          <p:sp>
            <p:nvSpPr>
              <p:cNvPr id="16" name="Freeform 15"/>
              <p:cNvSpPr/>
              <p:nvPr/>
            </p:nvSpPr>
            <p:spPr>
              <a:xfrm>
                <a:off x="6687854" y="4919312"/>
                <a:ext cx="3222367" cy="1251718"/>
              </a:xfrm>
              <a:custGeom>
                <a:avLst/>
                <a:gdLst>
                  <a:gd name="connsiteX0" fmla="*/ 0 w 1877578"/>
                  <a:gd name="connsiteY0" fmla="*/ 0 h 1251718"/>
                  <a:gd name="connsiteX1" fmla="*/ 1877578 w 1877578"/>
                  <a:gd name="connsiteY1" fmla="*/ 0 h 1251718"/>
                  <a:gd name="connsiteX2" fmla="*/ 1877578 w 1877578"/>
                  <a:gd name="connsiteY2" fmla="*/ 1251718 h 1251718"/>
                  <a:gd name="connsiteX3" fmla="*/ 0 w 1877578"/>
                  <a:gd name="connsiteY3" fmla="*/ 1251718 h 1251718"/>
                  <a:gd name="connsiteX4" fmla="*/ 0 w 1877578"/>
                  <a:gd name="connsiteY4" fmla="*/ 0 h 125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578" h="1251718">
                    <a:moveTo>
                      <a:pt x="0" y="0"/>
                    </a:moveTo>
                    <a:lnTo>
                      <a:pt x="1877578" y="0"/>
                    </a:lnTo>
                    <a:lnTo>
                      <a:pt x="1877578" y="1251718"/>
                    </a:lnTo>
                    <a:lnTo>
                      <a:pt x="0" y="1251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400" dirty="0">
                    <a:solidFill>
                      <a:srgbClr val="034680"/>
                    </a:solidFill>
                    <a:latin typeface="Arial" panose="020B0604020202020204" pitchFamily="34" charset="0"/>
                    <a:cs typeface="Arial" panose="020B0604020202020204" pitchFamily="34" charset="0"/>
                  </a:rPr>
                  <a:t>Samuel completes the required coursework and passes the ACE </a:t>
                </a:r>
                <a:r>
                  <a:rPr lang="en-US" sz="1400" dirty="0" smtClean="0">
                    <a:solidFill>
                      <a:srgbClr val="034680"/>
                    </a:solidFill>
                    <a:latin typeface="Arial" panose="020B0604020202020204" pitchFamily="34" charset="0"/>
                    <a:cs typeface="Arial" panose="020B0604020202020204" pitchFamily="34" charset="0"/>
                  </a:rPr>
                  <a:t>exam.</a:t>
                </a:r>
                <a:endParaRPr lang="en-US" sz="1400" dirty="0">
                  <a:solidFill>
                    <a:srgbClr val="034680"/>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400" dirty="0">
                    <a:solidFill>
                      <a:srgbClr val="034680"/>
                    </a:solidFill>
                    <a:latin typeface="Arial" panose="020B0604020202020204" pitchFamily="34" charset="0"/>
                    <a:cs typeface="Arial" panose="020B0604020202020204" pitchFamily="34" charset="0"/>
                  </a:rPr>
                  <a:t>ACE Certification attained on December 15, </a:t>
                </a:r>
                <a:r>
                  <a:rPr lang="en-US" sz="1400" dirty="0" smtClean="0">
                    <a:solidFill>
                      <a:srgbClr val="034680"/>
                    </a:solidFill>
                    <a:latin typeface="Arial" panose="020B0604020202020204" pitchFamily="34" charset="0"/>
                    <a:cs typeface="Arial" panose="020B0604020202020204" pitchFamily="34" charset="0"/>
                  </a:rPr>
                  <a:t>2020.</a:t>
                </a:r>
                <a:endParaRPr lang="en-US" sz="1400" dirty="0">
                  <a:solidFill>
                    <a:srgbClr val="034680"/>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dirty="0">
                  <a:latin typeface="Arial" panose="020B0604020202020204" pitchFamily="34" charset="0"/>
                  <a:cs typeface="Arial" panose="020B0604020202020204" pitchFamily="34" charset="0"/>
                </a:endParaRPr>
              </a:p>
            </p:txBody>
          </p:sp>
        </p:grpSp>
        <p:sp>
          <p:nvSpPr>
            <p:cNvPr id="17" name="Left Arrow 16"/>
            <p:cNvSpPr/>
            <p:nvPr/>
          </p:nvSpPr>
          <p:spPr>
            <a:xfrm>
              <a:off x="9036326" y="2376729"/>
              <a:ext cx="1580322" cy="546652"/>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Exit DE 353 &amp; 355</a:t>
              </a:r>
              <a:endParaRPr lang="en-US" sz="1200" dirty="0">
                <a:latin typeface="Arial" panose="020B0604020202020204" pitchFamily="34" charset="0"/>
                <a:cs typeface="Arial" panose="020B0604020202020204" pitchFamily="34" charset="0"/>
              </a:endParaRPr>
            </a:p>
          </p:txBody>
        </p:sp>
        <p:sp>
          <p:nvSpPr>
            <p:cNvPr id="18" name="Left Arrow 17"/>
            <p:cNvSpPr/>
            <p:nvPr/>
          </p:nvSpPr>
          <p:spPr>
            <a:xfrm>
              <a:off x="9826487" y="3790184"/>
              <a:ext cx="1580322" cy="546652"/>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DE 376</a:t>
              </a:r>
              <a:endParaRPr lang="en-US" sz="1200" dirty="0">
                <a:latin typeface="Arial" panose="020B0604020202020204" pitchFamily="34" charset="0"/>
                <a:cs typeface="Arial" panose="020B0604020202020204" pitchFamily="34" charset="0"/>
              </a:endParaRPr>
            </a:p>
          </p:txBody>
        </p:sp>
        <p:sp>
          <p:nvSpPr>
            <p:cNvPr id="19" name="Left Arrow 18"/>
            <p:cNvSpPr/>
            <p:nvPr/>
          </p:nvSpPr>
          <p:spPr>
            <a:xfrm>
              <a:off x="9036326" y="5334856"/>
              <a:ext cx="1580322" cy="546652"/>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DE 377 &amp; DE 378</a:t>
              </a:r>
              <a:endParaRPr lang="en-US" sz="1200" dirty="0">
                <a:latin typeface="Arial" panose="020B0604020202020204" pitchFamily="34" charset="0"/>
                <a:cs typeface="Arial" panose="020B0604020202020204" pitchFamily="34" charset="0"/>
              </a:endParaRPr>
            </a:p>
          </p:txBody>
        </p:sp>
      </p:grpSp>
      <p:sp>
        <p:nvSpPr>
          <p:cNvPr id="4" name="Slide Number Placeholder 3"/>
          <p:cNvSpPr>
            <a:spLocks noGrp="1"/>
          </p:cNvSpPr>
          <p:nvPr>
            <p:ph type="sldNum" sz="quarter" idx="12"/>
          </p:nvPr>
        </p:nvSpPr>
        <p:spPr/>
        <p:txBody>
          <a:bodyPr/>
          <a:lstStyle/>
          <a:p>
            <a:fld id="{A7F8E3F6-DE14-48B2-B2BC-6FABA9630FB8}" type="slidenum">
              <a:rPr lang="en-US" smtClean="0"/>
              <a:t>28</a:t>
            </a:fld>
            <a:endParaRPr lang="en-US" dirty="0"/>
          </a:p>
        </p:txBody>
      </p:sp>
    </p:spTree>
    <p:extLst>
      <p:ext uri="{BB962C8B-B14F-4D97-AF65-F5344CB8AC3E}">
        <p14:creationId xmlns:p14="http://schemas.microsoft.com/office/powerpoint/2010/main" val="129229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2: Post-Exit Credential</a:t>
            </a:r>
            <a:endParaRPr lang="en-US" dirty="0"/>
          </a:p>
        </p:txBody>
      </p:sp>
      <p:grpSp>
        <p:nvGrpSpPr>
          <p:cNvPr id="5" name="Group 4" descr="Example #2: Post-Exit Credential"/>
          <p:cNvGrpSpPr/>
          <p:nvPr/>
        </p:nvGrpSpPr>
        <p:grpSpPr>
          <a:xfrm>
            <a:off x="2116407" y="1919420"/>
            <a:ext cx="9245995" cy="4341062"/>
            <a:chOff x="2116407" y="1919420"/>
            <a:chExt cx="9245995" cy="4341062"/>
          </a:xfrm>
        </p:grpSpPr>
        <p:grpSp>
          <p:nvGrpSpPr>
            <p:cNvPr id="3" name="Group 2"/>
            <p:cNvGrpSpPr/>
            <p:nvPr/>
          </p:nvGrpSpPr>
          <p:grpSpPr>
            <a:xfrm>
              <a:off x="2116407" y="1919420"/>
              <a:ext cx="7517451" cy="4341062"/>
              <a:chOff x="3219650" y="1829968"/>
              <a:chExt cx="7517451" cy="4341062"/>
            </a:xfrm>
          </p:grpSpPr>
          <p:sp>
            <p:nvSpPr>
              <p:cNvPr id="6" name="Freeform 5"/>
              <p:cNvSpPr/>
              <p:nvPr/>
            </p:nvSpPr>
            <p:spPr>
              <a:xfrm rot="2561867">
                <a:off x="4905652" y="4877937"/>
                <a:ext cx="658468" cy="39111"/>
              </a:xfrm>
              <a:custGeom>
                <a:avLst/>
                <a:gdLst/>
                <a:ahLst/>
                <a:cxnLst/>
                <a:rect l="0" t="0" r="0" b="0"/>
                <a:pathLst>
                  <a:path>
                    <a:moveTo>
                      <a:pt x="0" y="19555"/>
                    </a:moveTo>
                    <a:lnTo>
                      <a:pt x="658468" y="19555"/>
                    </a:lnTo>
                  </a:path>
                </a:pathLst>
              </a:custGeom>
              <a:noFill/>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7" name="Freeform 6"/>
              <p:cNvSpPr/>
              <p:nvPr/>
            </p:nvSpPr>
            <p:spPr>
              <a:xfrm>
                <a:off x="4992919" y="3980944"/>
                <a:ext cx="817625" cy="39111"/>
              </a:xfrm>
              <a:custGeom>
                <a:avLst/>
                <a:gdLst/>
                <a:ahLst/>
                <a:cxnLst/>
                <a:rect l="0" t="0" r="0" b="0"/>
                <a:pathLst>
                  <a:path>
                    <a:moveTo>
                      <a:pt x="0" y="19555"/>
                    </a:moveTo>
                    <a:lnTo>
                      <a:pt x="817625" y="19555"/>
                    </a:lnTo>
                  </a:path>
                </a:pathLst>
              </a:custGeom>
              <a:noFill/>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8" name="Freeform 7"/>
              <p:cNvSpPr/>
              <p:nvPr/>
            </p:nvSpPr>
            <p:spPr>
              <a:xfrm rot="19038133">
                <a:off x="4905652" y="3083951"/>
                <a:ext cx="658468" cy="39111"/>
              </a:xfrm>
              <a:custGeom>
                <a:avLst/>
                <a:gdLst/>
                <a:ahLst/>
                <a:cxnLst/>
                <a:rect l="0" t="0" r="0" b="0"/>
                <a:pathLst>
                  <a:path>
                    <a:moveTo>
                      <a:pt x="0" y="19555"/>
                    </a:moveTo>
                    <a:lnTo>
                      <a:pt x="658468" y="19555"/>
                    </a:lnTo>
                  </a:path>
                </a:pathLst>
              </a:custGeom>
              <a:noFill/>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9" name="Oval 8" descr="&quot;&quot;"/>
              <p:cNvSpPr/>
              <p:nvPr/>
            </p:nvSpPr>
            <p:spPr>
              <a:xfrm>
                <a:off x="3219650" y="2957400"/>
                <a:ext cx="2086198" cy="2086198"/>
              </a:xfrm>
              <a:prstGeom prst="ellipse">
                <a:avLst/>
              </a:prstGeom>
              <a:blipFill dpi="0" rotWithShape="1">
                <a:blip r:embed="rId3" cstate="print">
                  <a:extLst>
                    <a:ext uri="{28A0092B-C50C-407E-A947-70E740481C1C}">
                      <a14:useLocalDpi xmlns:a14="http://schemas.microsoft.com/office/drawing/2010/main" val="0"/>
                    </a:ext>
                  </a:extLst>
                </a:blip>
                <a:srcRect/>
                <a:stretch>
                  <a:fillRect l="-2857" t="-69311" r="-107442" b="-104080"/>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
            <p:nvSpPr>
              <p:cNvPr id="10" name="Freeform 9"/>
              <p:cNvSpPr/>
              <p:nvPr/>
            </p:nvSpPr>
            <p:spPr>
              <a:xfrm>
                <a:off x="5310964" y="1829968"/>
                <a:ext cx="1251718" cy="1251718"/>
              </a:xfrm>
              <a:custGeom>
                <a:avLst/>
                <a:gdLst>
                  <a:gd name="connsiteX0" fmla="*/ 0 w 1251718"/>
                  <a:gd name="connsiteY0" fmla="*/ 625859 h 1251718"/>
                  <a:gd name="connsiteX1" fmla="*/ 625859 w 1251718"/>
                  <a:gd name="connsiteY1" fmla="*/ 0 h 1251718"/>
                  <a:gd name="connsiteX2" fmla="*/ 1251718 w 1251718"/>
                  <a:gd name="connsiteY2" fmla="*/ 625859 h 1251718"/>
                  <a:gd name="connsiteX3" fmla="*/ 625859 w 1251718"/>
                  <a:gd name="connsiteY3" fmla="*/ 1251718 h 1251718"/>
                  <a:gd name="connsiteX4" fmla="*/ 0 w 1251718"/>
                  <a:gd name="connsiteY4" fmla="*/ 625859 h 125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718" h="1251718">
                    <a:moveTo>
                      <a:pt x="0" y="625859"/>
                    </a:moveTo>
                    <a:cubicBezTo>
                      <a:pt x="0" y="280207"/>
                      <a:pt x="280207" y="0"/>
                      <a:pt x="625859" y="0"/>
                    </a:cubicBezTo>
                    <a:cubicBezTo>
                      <a:pt x="971511" y="0"/>
                      <a:pt x="1251718" y="280207"/>
                      <a:pt x="1251718" y="625859"/>
                    </a:cubicBezTo>
                    <a:cubicBezTo>
                      <a:pt x="1251718" y="971511"/>
                      <a:pt x="971511" y="1251718"/>
                      <a:pt x="625859" y="1251718"/>
                    </a:cubicBezTo>
                    <a:cubicBezTo>
                      <a:pt x="280207" y="1251718"/>
                      <a:pt x="0" y="971511"/>
                      <a:pt x="0" y="625859"/>
                    </a:cubicBez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192200" tIns="192200" rIns="192200" bIns="19220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Exit</a:t>
                </a:r>
                <a:endParaRPr lang="en-US" sz="1400" b="1" kern="1200" dirty="0">
                  <a:latin typeface="Arial" panose="020B0604020202020204" pitchFamily="34" charset="0"/>
                  <a:cs typeface="Arial" panose="020B0604020202020204" pitchFamily="34" charset="0"/>
                </a:endParaRPr>
              </a:p>
            </p:txBody>
          </p:sp>
          <p:sp>
            <p:nvSpPr>
              <p:cNvPr id="11" name="Freeform 10"/>
              <p:cNvSpPr/>
              <p:nvPr/>
            </p:nvSpPr>
            <p:spPr>
              <a:xfrm>
                <a:off x="6687854" y="1829968"/>
                <a:ext cx="3728355" cy="1251718"/>
              </a:xfrm>
              <a:custGeom>
                <a:avLst/>
                <a:gdLst>
                  <a:gd name="connsiteX0" fmla="*/ 0 w 1877578"/>
                  <a:gd name="connsiteY0" fmla="*/ 0 h 1251718"/>
                  <a:gd name="connsiteX1" fmla="*/ 1877578 w 1877578"/>
                  <a:gd name="connsiteY1" fmla="*/ 0 h 1251718"/>
                  <a:gd name="connsiteX2" fmla="*/ 1877578 w 1877578"/>
                  <a:gd name="connsiteY2" fmla="*/ 1251718 h 1251718"/>
                  <a:gd name="connsiteX3" fmla="*/ 0 w 1877578"/>
                  <a:gd name="connsiteY3" fmla="*/ 1251718 h 1251718"/>
                  <a:gd name="connsiteX4" fmla="*/ 0 w 1877578"/>
                  <a:gd name="connsiteY4" fmla="*/ 0 h 125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578" h="1251718">
                    <a:moveTo>
                      <a:pt x="0" y="0"/>
                    </a:moveTo>
                    <a:lnTo>
                      <a:pt x="1877578" y="0"/>
                    </a:lnTo>
                    <a:lnTo>
                      <a:pt x="1877578" y="1251718"/>
                    </a:lnTo>
                    <a:lnTo>
                      <a:pt x="0" y="1251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400" dirty="0">
                    <a:solidFill>
                      <a:srgbClr val="034680"/>
                    </a:solidFill>
                    <a:latin typeface="Arial" panose="020B0604020202020204" pitchFamily="34" charset="0"/>
                    <a:cs typeface="Arial" panose="020B0604020202020204" pitchFamily="34" charset="0"/>
                  </a:rPr>
                  <a:t>Samuel Exits the VR Program unsuccessfully, due to being ‘Unable to Locate</a:t>
                </a:r>
                <a:r>
                  <a:rPr lang="en-US" sz="1400" dirty="0" smtClean="0">
                    <a:solidFill>
                      <a:srgbClr val="034680"/>
                    </a:solidFill>
                    <a:latin typeface="Arial" panose="020B0604020202020204" pitchFamily="34" charset="0"/>
                    <a:cs typeface="Arial" panose="020B0604020202020204" pitchFamily="34" charset="0"/>
                  </a:rPr>
                  <a:t>’.</a:t>
                </a:r>
                <a:endParaRPr lang="en-US" sz="1400" dirty="0">
                  <a:solidFill>
                    <a:srgbClr val="034680"/>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400" dirty="0">
                    <a:solidFill>
                      <a:srgbClr val="034680"/>
                    </a:solidFill>
                    <a:latin typeface="Arial" panose="020B0604020202020204" pitchFamily="34" charset="0"/>
                    <a:cs typeface="Arial" panose="020B0604020202020204" pitchFamily="34" charset="0"/>
                  </a:rPr>
                  <a:t>Exit Date: January 25, 2020</a:t>
                </a:r>
              </a:p>
            </p:txBody>
          </p:sp>
          <p:sp>
            <p:nvSpPr>
              <p:cNvPr id="12" name="Freeform 11"/>
              <p:cNvSpPr/>
              <p:nvPr/>
            </p:nvSpPr>
            <p:spPr>
              <a:xfrm>
                <a:off x="5810544" y="3374640"/>
                <a:ext cx="1240553" cy="1251718"/>
              </a:xfrm>
              <a:custGeom>
                <a:avLst/>
                <a:gdLst>
                  <a:gd name="connsiteX0" fmla="*/ 0 w 1240553"/>
                  <a:gd name="connsiteY0" fmla="*/ 625859 h 1251718"/>
                  <a:gd name="connsiteX1" fmla="*/ 620277 w 1240553"/>
                  <a:gd name="connsiteY1" fmla="*/ 0 h 1251718"/>
                  <a:gd name="connsiteX2" fmla="*/ 1240554 w 1240553"/>
                  <a:gd name="connsiteY2" fmla="*/ 625859 h 1251718"/>
                  <a:gd name="connsiteX3" fmla="*/ 620277 w 1240553"/>
                  <a:gd name="connsiteY3" fmla="*/ 1251718 h 1251718"/>
                  <a:gd name="connsiteX4" fmla="*/ 0 w 1240553"/>
                  <a:gd name="connsiteY4" fmla="*/ 625859 h 125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53" h="1251718">
                    <a:moveTo>
                      <a:pt x="0" y="625859"/>
                    </a:moveTo>
                    <a:cubicBezTo>
                      <a:pt x="0" y="280207"/>
                      <a:pt x="277707" y="0"/>
                      <a:pt x="620277" y="0"/>
                    </a:cubicBezTo>
                    <a:cubicBezTo>
                      <a:pt x="962847" y="0"/>
                      <a:pt x="1240554" y="280207"/>
                      <a:pt x="1240554" y="625859"/>
                    </a:cubicBezTo>
                    <a:cubicBezTo>
                      <a:pt x="1240554" y="971511"/>
                      <a:pt x="962847" y="1251718"/>
                      <a:pt x="620277" y="1251718"/>
                    </a:cubicBezTo>
                    <a:cubicBezTo>
                      <a:pt x="277707" y="1251718"/>
                      <a:pt x="0" y="971511"/>
                      <a:pt x="0" y="625859"/>
                    </a:cubicBez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190565" tIns="192200" rIns="190565" bIns="192200" numCol="1" spcCol="1270" anchor="ctr" anchorCtr="0">
                <a:noAutofit/>
              </a:bodyPr>
              <a:lstStyle/>
              <a:p>
                <a:pPr lvl="0" algn="ctr" defTabSz="6223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Post-Exit Enrollment</a:t>
                </a:r>
                <a:endParaRPr lang="en-US" sz="1200" b="1" kern="1200" dirty="0">
                  <a:latin typeface="Arial" panose="020B0604020202020204" pitchFamily="34" charset="0"/>
                  <a:cs typeface="Arial" panose="020B0604020202020204" pitchFamily="34" charset="0"/>
                </a:endParaRPr>
              </a:p>
            </p:txBody>
          </p:sp>
          <p:sp>
            <p:nvSpPr>
              <p:cNvPr id="13" name="Freeform 12"/>
              <p:cNvSpPr/>
              <p:nvPr/>
            </p:nvSpPr>
            <p:spPr>
              <a:xfrm>
                <a:off x="7190227" y="3374640"/>
                <a:ext cx="3546874" cy="1251718"/>
              </a:xfrm>
              <a:custGeom>
                <a:avLst/>
                <a:gdLst>
                  <a:gd name="connsiteX0" fmla="*/ 0 w 1860830"/>
                  <a:gd name="connsiteY0" fmla="*/ 0 h 1251718"/>
                  <a:gd name="connsiteX1" fmla="*/ 1860830 w 1860830"/>
                  <a:gd name="connsiteY1" fmla="*/ 0 h 1251718"/>
                  <a:gd name="connsiteX2" fmla="*/ 1860830 w 1860830"/>
                  <a:gd name="connsiteY2" fmla="*/ 1251718 h 1251718"/>
                  <a:gd name="connsiteX3" fmla="*/ 0 w 1860830"/>
                  <a:gd name="connsiteY3" fmla="*/ 1251718 h 1251718"/>
                  <a:gd name="connsiteX4" fmla="*/ 0 w 1860830"/>
                  <a:gd name="connsiteY4" fmla="*/ 0 h 125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830" h="1251718">
                    <a:moveTo>
                      <a:pt x="0" y="0"/>
                    </a:moveTo>
                    <a:lnTo>
                      <a:pt x="1860830" y="0"/>
                    </a:lnTo>
                    <a:lnTo>
                      <a:pt x="1860830" y="1251718"/>
                    </a:lnTo>
                    <a:lnTo>
                      <a:pt x="0" y="1251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400" dirty="0">
                    <a:solidFill>
                      <a:srgbClr val="034680"/>
                    </a:solidFill>
                    <a:latin typeface="Arial" panose="020B0604020202020204" pitchFamily="34" charset="0"/>
                    <a:cs typeface="Arial" panose="020B0604020202020204" pitchFamily="34" charset="0"/>
                  </a:rPr>
                  <a:t>At the time of Exit, Samuel had not successfully completed his </a:t>
                </a:r>
                <a:r>
                  <a:rPr lang="en-US" sz="1400" dirty="0" smtClean="0">
                    <a:solidFill>
                      <a:srgbClr val="034680"/>
                    </a:solidFill>
                    <a:latin typeface="Arial" panose="020B0604020202020204" pitchFamily="34" charset="0"/>
                    <a:cs typeface="Arial" panose="020B0604020202020204" pitchFamily="34" charset="0"/>
                  </a:rPr>
                  <a:t>associate degree.</a:t>
                </a:r>
                <a:endParaRPr lang="en-US" sz="1400" dirty="0">
                  <a:solidFill>
                    <a:srgbClr val="034680"/>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400" dirty="0">
                    <a:solidFill>
                      <a:srgbClr val="034680"/>
                    </a:solidFill>
                    <a:latin typeface="Arial" panose="020B0604020202020204" pitchFamily="34" charset="0"/>
                    <a:cs typeface="Arial" panose="020B0604020202020204" pitchFamily="34" charset="0"/>
                  </a:rPr>
                  <a:t>As far as VR knows, Samuel has not enrolled in another training </a:t>
                </a:r>
                <a:r>
                  <a:rPr lang="en-US" sz="1400" dirty="0" smtClean="0">
                    <a:solidFill>
                      <a:srgbClr val="034680"/>
                    </a:solidFill>
                    <a:latin typeface="Arial" panose="020B0604020202020204" pitchFamily="34" charset="0"/>
                    <a:cs typeface="Arial" panose="020B0604020202020204" pitchFamily="34" charset="0"/>
                  </a:rPr>
                  <a:t>program.</a:t>
                </a:r>
                <a:endParaRPr lang="en-US" sz="1400" dirty="0">
                  <a:solidFill>
                    <a:srgbClr val="034680"/>
                  </a:solidFill>
                  <a:latin typeface="Arial" panose="020B0604020202020204" pitchFamily="34" charset="0"/>
                  <a:cs typeface="Arial" panose="020B0604020202020204" pitchFamily="34" charset="0"/>
                </a:endParaRPr>
              </a:p>
            </p:txBody>
          </p:sp>
          <p:sp>
            <p:nvSpPr>
              <p:cNvPr id="14" name="Freeform 13"/>
              <p:cNvSpPr/>
              <p:nvPr/>
            </p:nvSpPr>
            <p:spPr>
              <a:xfrm>
                <a:off x="5310964" y="4919312"/>
                <a:ext cx="1251718" cy="1251718"/>
              </a:xfrm>
              <a:custGeom>
                <a:avLst/>
                <a:gdLst>
                  <a:gd name="connsiteX0" fmla="*/ 0 w 1251718"/>
                  <a:gd name="connsiteY0" fmla="*/ 625859 h 1251718"/>
                  <a:gd name="connsiteX1" fmla="*/ 625859 w 1251718"/>
                  <a:gd name="connsiteY1" fmla="*/ 0 h 1251718"/>
                  <a:gd name="connsiteX2" fmla="*/ 1251718 w 1251718"/>
                  <a:gd name="connsiteY2" fmla="*/ 625859 h 1251718"/>
                  <a:gd name="connsiteX3" fmla="*/ 625859 w 1251718"/>
                  <a:gd name="connsiteY3" fmla="*/ 1251718 h 1251718"/>
                  <a:gd name="connsiteX4" fmla="*/ 0 w 1251718"/>
                  <a:gd name="connsiteY4" fmla="*/ 625859 h 125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718" h="1251718">
                    <a:moveTo>
                      <a:pt x="0" y="625859"/>
                    </a:moveTo>
                    <a:cubicBezTo>
                      <a:pt x="0" y="280207"/>
                      <a:pt x="280207" y="0"/>
                      <a:pt x="625859" y="0"/>
                    </a:cubicBezTo>
                    <a:cubicBezTo>
                      <a:pt x="971511" y="0"/>
                      <a:pt x="1251718" y="280207"/>
                      <a:pt x="1251718" y="625859"/>
                    </a:cubicBezTo>
                    <a:cubicBezTo>
                      <a:pt x="1251718" y="971511"/>
                      <a:pt x="971511" y="1251718"/>
                      <a:pt x="625859" y="1251718"/>
                    </a:cubicBezTo>
                    <a:cubicBezTo>
                      <a:pt x="280207" y="1251718"/>
                      <a:pt x="0" y="971511"/>
                      <a:pt x="0" y="625859"/>
                    </a:cubicBez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192200" tIns="192200" rIns="192200" bIns="19220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anose="020B0604020202020204" pitchFamily="34" charset="0"/>
                    <a:cs typeface="Arial" panose="020B0604020202020204" pitchFamily="34" charset="0"/>
                  </a:rPr>
                  <a:t>Post-Exit Credential</a:t>
                </a:r>
                <a:endParaRPr lang="en-US" sz="1400" b="1" kern="1200" dirty="0">
                  <a:solidFill>
                    <a:schemeClr val="tx1"/>
                  </a:solidFill>
                  <a:latin typeface="Arial" panose="020B0604020202020204" pitchFamily="34" charset="0"/>
                  <a:cs typeface="Arial" panose="020B0604020202020204" pitchFamily="34" charset="0"/>
                </a:endParaRPr>
              </a:p>
            </p:txBody>
          </p:sp>
          <p:sp>
            <p:nvSpPr>
              <p:cNvPr id="15" name="Freeform 14"/>
              <p:cNvSpPr/>
              <p:nvPr/>
            </p:nvSpPr>
            <p:spPr>
              <a:xfrm>
                <a:off x="6687854" y="4919312"/>
                <a:ext cx="3728355" cy="1251718"/>
              </a:xfrm>
              <a:custGeom>
                <a:avLst/>
                <a:gdLst>
                  <a:gd name="connsiteX0" fmla="*/ 0 w 1877578"/>
                  <a:gd name="connsiteY0" fmla="*/ 0 h 1251718"/>
                  <a:gd name="connsiteX1" fmla="*/ 1877578 w 1877578"/>
                  <a:gd name="connsiteY1" fmla="*/ 0 h 1251718"/>
                  <a:gd name="connsiteX2" fmla="*/ 1877578 w 1877578"/>
                  <a:gd name="connsiteY2" fmla="*/ 1251718 h 1251718"/>
                  <a:gd name="connsiteX3" fmla="*/ 0 w 1877578"/>
                  <a:gd name="connsiteY3" fmla="*/ 1251718 h 1251718"/>
                  <a:gd name="connsiteX4" fmla="*/ 0 w 1877578"/>
                  <a:gd name="connsiteY4" fmla="*/ 0 h 125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578" h="1251718">
                    <a:moveTo>
                      <a:pt x="0" y="0"/>
                    </a:moveTo>
                    <a:lnTo>
                      <a:pt x="1877578" y="0"/>
                    </a:lnTo>
                    <a:lnTo>
                      <a:pt x="1877578" y="1251718"/>
                    </a:lnTo>
                    <a:lnTo>
                      <a:pt x="0" y="1251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400" dirty="0">
                    <a:solidFill>
                      <a:srgbClr val="034680"/>
                    </a:solidFill>
                    <a:latin typeface="Arial" panose="020B0604020202020204" pitchFamily="34" charset="0"/>
                    <a:cs typeface="Arial" panose="020B0604020202020204" pitchFamily="34" charset="0"/>
                  </a:rPr>
                  <a:t>Though Samuel lost touch with VR, he completes the required coursework and earns his </a:t>
                </a:r>
                <a:r>
                  <a:rPr lang="en-US" sz="1400" dirty="0" smtClean="0">
                    <a:solidFill>
                      <a:srgbClr val="034680"/>
                    </a:solidFill>
                    <a:latin typeface="Arial" panose="020B0604020202020204" pitchFamily="34" charset="0"/>
                    <a:cs typeface="Arial" panose="020B0604020202020204" pitchFamily="34" charset="0"/>
                  </a:rPr>
                  <a:t>associate degree.</a:t>
                </a:r>
                <a:endParaRPr lang="en-US" sz="1400" dirty="0">
                  <a:solidFill>
                    <a:srgbClr val="034680"/>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400" dirty="0">
                    <a:solidFill>
                      <a:srgbClr val="034680"/>
                    </a:solidFill>
                    <a:latin typeface="Arial" panose="020B0604020202020204" pitchFamily="34" charset="0"/>
                    <a:cs typeface="Arial" panose="020B0604020202020204" pitchFamily="34" charset="0"/>
                  </a:rPr>
                  <a:t>Associate Degree earned May 28, </a:t>
                </a:r>
                <a:r>
                  <a:rPr lang="en-US" sz="1400" dirty="0" smtClean="0">
                    <a:solidFill>
                      <a:srgbClr val="034680"/>
                    </a:solidFill>
                    <a:latin typeface="Arial" panose="020B0604020202020204" pitchFamily="34" charset="0"/>
                    <a:cs typeface="Arial" panose="020B0604020202020204" pitchFamily="34" charset="0"/>
                  </a:rPr>
                  <a:t>2020.</a:t>
                </a:r>
                <a:endParaRPr lang="en-US" sz="1400" dirty="0">
                  <a:solidFill>
                    <a:srgbClr val="034680"/>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400" dirty="0">
                  <a:solidFill>
                    <a:srgbClr val="034680"/>
                  </a:solidFill>
                  <a:latin typeface="Arial" panose="020B0604020202020204" pitchFamily="34" charset="0"/>
                  <a:cs typeface="Arial" panose="020B0604020202020204" pitchFamily="34" charset="0"/>
                </a:endParaRPr>
              </a:p>
            </p:txBody>
          </p:sp>
        </p:grpSp>
        <p:sp>
          <p:nvSpPr>
            <p:cNvPr id="16" name="Left Arrow 15"/>
            <p:cNvSpPr/>
            <p:nvPr/>
          </p:nvSpPr>
          <p:spPr>
            <a:xfrm>
              <a:off x="9420639" y="2271953"/>
              <a:ext cx="1580322" cy="546652"/>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Exit DE 353 &amp; 355</a:t>
              </a:r>
              <a:endParaRPr lang="en-US" sz="1200" dirty="0">
                <a:latin typeface="Arial" panose="020B0604020202020204" pitchFamily="34" charset="0"/>
                <a:cs typeface="Arial" panose="020B0604020202020204" pitchFamily="34" charset="0"/>
              </a:endParaRPr>
            </a:p>
          </p:txBody>
        </p:sp>
        <p:sp>
          <p:nvSpPr>
            <p:cNvPr id="17" name="Left Arrow 16"/>
            <p:cNvSpPr/>
            <p:nvPr/>
          </p:nvSpPr>
          <p:spPr>
            <a:xfrm>
              <a:off x="9782080" y="3816625"/>
              <a:ext cx="1580322" cy="546652"/>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NA (DE 376)</a:t>
              </a:r>
              <a:endParaRPr lang="en-US" sz="1200" dirty="0">
                <a:latin typeface="Arial" panose="020B0604020202020204" pitchFamily="34" charset="0"/>
                <a:cs typeface="Arial" panose="020B0604020202020204" pitchFamily="34" charset="0"/>
              </a:endParaRPr>
            </a:p>
          </p:txBody>
        </p:sp>
        <p:sp>
          <p:nvSpPr>
            <p:cNvPr id="18" name="Left Arrow 17"/>
            <p:cNvSpPr/>
            <p:nvPr/>
          </p:nvSpPr>
          <p:spPr>
            <a:xfrm>
              <a:off x="9420639" y="5361297"/>
              <a:ext cx="1580322" cy="546652"/>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DE 377 &amp; DE 378</a:t>
              </a:r>
            </a:p>
          </p:txBody>
        </p:sp>
      </p:grpSp>
      <p:sp>
        <p:nvSpPr>
          <p:cNvPr id="4" name="Slide Number Placeholder 3"/>
          <p:cNvSpPr>
            <a:spLocks noGrp="1"/>
          </p:cNvSpPr>
          <p:nvPr>
            <p:ph type="sldNum" sz="quarter" idx="12"/>
          </p:nvPr>
        </p:nvSpPr>
        <p:spPr/>
        <p:txBody>
          <a:bodyPr/>
          <a:lstStyle/>
          <a:p>
            <a:fld id="{A7F8E3F6-DE14-48B2-B2BC-6FABA9630FB8}" type="slidenum">
              <a:rPr lang="en-US" smtClean="0"/>
              <a:t>29</a:t>
            </a:fld>
            <a:endParaRPr lang="en-US" dirty="0"/>
          </a:p>
        </p:txBody>
      </p:sp>
    </p:spTree>
    <p:extLst>
      <p:ext uri="{BB962C8B-B14F-4D97-AF65-F5344CB8AC3E}">
        <p14:creationId xmlns:p14="http://schemas.microsoft.com/office/powerpoint/2010/main" val="5741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7" name="Text Placeholder 6"/>
          <p:cNvSpPr>
            <a:spLocks noGrp="1"/>
          </p:cNvSpPr>
          <p:nvPr>
            <p:ph type="body" idx="1"/>
          </p:nvPr>
        </p:nvSpPr>
        <p:spPr>
          <a:xfrm>
            <a:off x="1532535" y="1826133"/>
            <a:ext cx="3689346" cy="850392"/>
          </a:xfrm>
        </p:spPr>
        <p:txBody>
          <a:bodyPr/>
          <a:lstStyle/>
          <a:p>
            <a:r>
              <a:rPr lang="en-US" dirty="0"/>
              <a:t>Yann-Yann Shieh, RSA</a:t>
            </a:r>
          </a:p>
        </p:txBody>
      </p:sp>
      <p:pic>
        <p:nvPicPr>
          <p:cNvPr id="11" name="Content Placeholder 10" descr="Yann-Yann Shieh, RSA"/>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3245"/>
          <a:stretch/>
        </p:blipFill>
        <p:spPr>
          <a:xfrm>
            <a:off x="1994052" y="2690495"/>
            <a:ext cx="2521893" cy="3188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2" descr="US Department of Education Logo"/>
          <p:cNvSpPr/>
          <p:nvPr/>
        </p:nvSpPr>
        <p:spPr>
          <a:xfrm>
            <a:off x="3738973" y="4862945"/>
            <a:ext cx="1177637" cy="1205346"/>
          </a:xfrm>
          <a:prstGeom prst="ellipse">
            <a:avLst/>
          </a:prstGeom>
          <a:blipFill dpi="0" rotWithShape="1">
            <a:blip r:embed="rId4">
              <a:extLst>
                <a:ext uri="{28A0092B-C50C-407E-A947-70E740481C1C}">
                  <a14:useLocalDpi xmlns:a14="http://schemas.microsoft.com/office/drawing/2010/main" val="0"/>
                </a:ext>
              </a:extLst>
            </a:blip>
            <a:srcRect/>
            <a:stretch>
              <a:fillRect l="-15144" t="-15444" r="-15443" b="-1514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3"/>
          </p:nvPr>
        </p:nvSpPr>
        <p:spPr>
          <a:xfrm>
            <a:off x="6436110" y="1828800"/>
            <a:ext cx="4572000" cy="847725"/>
          </a:xfrm>
        </p:spPr>
        <p:txBody>
          <a:bodyPr/>
          <a:lstStyle/>
          <a:p>
            <a:r>
              <a:rPr lang="en-US" dirty="0"/>
              <a:t>Rachel Anderson, WINTAC</a:t>
            </a:r>
          </a:p>
        </p:txBody>
      </p:sp>
      <p:pic>
        <p:nvPicPr>
          <p:cNvPr id="12" name="Content Placeholder 11" descr="Rachel Anderson, WINTAC."/>
          <p:cNvPicPr>
            <a:picLocks noGrp="1" noChangeAspect="1"/>
          </p:cNvPicPr>
          <p:nvPr>
            <p:ph sz="quarter" idx="4"/>
          </p:nvPr>
        </p:nvPicPr>
        <p:blipFill rotWithShape="1">
          <a:blip r:embed="rId5" cstate="print">
            <a:extLst>
              <a:ext uri="{28A0092B-C50C-407E-A947-70E740481C1C}">
                <a14:useLocalDpi xmlns:a14="http://schemas.microsoft.com/office/drawing/2010/main" val="0"/>
              </a:ext>
            </a:extLst>
          </a:blip>
          <a:srcRect l="11489" r="35421"/>
          <a:stretch/>
        </p:blipFill>
        <p:spPr>
          <a:xfrm>
            <a:off x="7342908" y="2690495"/>
            <a:ext cx="2535383" cy="3188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Oval 9" descr="WINTAC Logo"/>
          <p:cNvSpPr/>
          <p:nvPr/>
        </p:nvSpPr>
        <p:spPr>
          <a:xfrm>
            <a:off x="9289472" y="4862945"/>
            <a:ext cx="1177637" cy="1205346"/>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3</a:t>
            </a:fld>
            <a:endParaRPr lang="en-US" dirty="0"/>
          </a:p>
        </p:txBody>
      </p:sp>
    </p:spTree>
    <p:extLst>
      <p:ext uri="{BB962C8B-B14F-4D97-AF65-F5344CB8AC3E}">
        <p14:creationId xmlns:p14="http://schemas.microsoft.com/office/powerpoint/2010/main" val="53871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 Attainment Rate – Calculation </a:t>
            </a:r>
            <a:endParaRPr lang="en-US" dirty="0"/>
          </a:p>
        </p:txBody>
      </p:sp>
      <p:sp>
        <p:nvSpPr>
          <p:cNvPr id="3" name="Content Placeholder 2"/>
          <p:cNvSpPr>
            <a:spLocks noGrp="1"/>
          </p:cNvSpPr>
          <p:nvPr>
            <p:ph idx="1"/>
          </p:nvPr>
        </p:nvSpPr>
        <p:spPr/>
        <p:txBody>
          <a:bodyPr/>
          <a:lstStyle/>
          <a:p>
            <a:pPr marL="0" indent="0">
              <a:buNone/>
            </a:pPr>
            <a:r>
              <a:rPr lang="en-US" dirty="0" smtClean="0"/>
              <a:t>Data elements required for the Credential Attainment calculation: </a:t>
            </a:r>
          </a:p>
          <a:p>
            <a:pPr lvl="1"/>
            <a:r>
              <a:rPr lang="en-US" dirty="0" smtClean="0"/>
              <a:t>Must be participants exiting within the timeframe being reported, that is, must have DE 353 and DE 355 &lt;&gt; 1-12 or 15 </a:t>
            </a:r>
          </a:p>
          <a:p>
            <a:pPr lvl="1"/>
            <a:r>
              <a:rPr lang="en-US" dirty="0" smtClean="0"/>
              <a:t>Must have DE78, DE 400 for secondary education </a:t>
            </a:r>
          </a:p>
          <a:p>
            <a:pPr lvl="1"/>
            <a:r>
              <a:rPr lang="en-US" dirty="0" smtClean="0"/>
              <a:t>Must have DE 84 for postsecondary education or training service</a:t>
            </a:r>
          </a:p>
          <a:p>
            <a:pPr lvl="1"/>
            <a:r>
              <a:rPr lang="en-US" dirty="0" smtClean="0"/>
              <a:t>Must have at least one of the following training data elements: DEs 150, 151, 155, 164, 168, 198 or 203</a:t>
            </a:r>
          </a:p>
          <a:p>
            <a:pPr lvl="1"/>
            <a:r>
              <a:rPr lang="en-US" dirty="0" smtClean="0"/>
              <a:t>Must have DE 87-90, DE 93-95, DE 376, DE 377-379, DE 383, DE 386, or DE 389</a:t>
            </a:r>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pPr/>
              <a:t>30</a:t>
            </a:fld>
            <a:endParaRPr lang="en-US" dirty="0"/>
          </a:p>
        </p:txBody>
      </p:sp>
    </p:spTree>
    <p:extLst>
      <p:ext uri="{BB962C8B-B14F-4D97-AF65-F5344CB8AC3E}">
        <p14:creationId xmlns:p14="http://schemas.microsoft.com/office/powerpoint/2010/main" val="223402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933" y="2892616"/>
            <a:ext cx="8994356" cy="1557338"/>
          </a:xfrm>
        </p:spPr>
        <p:txBody>
          <a:bodyPr/>
          <a:lstStyle/>
          <a:p>
            <a:r>
              <a:rPr lang="en-US" dirty="0" smtClean="0"/>
              <a:t>MSG </a:t>
            </a:r>
            <a:r>
              <a:rPr lang="en-US" dirty="0"/>
              <a:t>Data Elements</a:t>
            </a:r>
          </a:p>
        </p:txBody>
      </p:sp>
      <p:sp>
        <p:nvSpPr>
          <p:cNvPr id="3" name="Text Placeholder 2"/>
          <p:cNvSpPr>
            <a:spLocks noGrp="1"/>
          </p:cNvSpPr>
          <p:nvPr>
            <p:ph type="body" idx="1"/>
          </p:nvPr>
        </p:nvSpPr>
        <p:spPr>
          <a:xfrm>
            <a:off x="1052933" y="4534378"/>
            <a:ext cx="8046718" cy="1011237"/>
          </a:xfrm>
        </p:spPr>
        <p:txBody>
          <a:bodyPr/>
          <a:lstStyle/>
          <a:p>
            <a:r>
              <a:rPr lang="pt-BR" dirty="0" smtClean="0"/>
              <a:t> </a:t>
            </a:r>
            <a:r>
              <a:rPr lang="pt-BR" dirty="0"/>
              <a:t>34 </a:t>
            </a:r>
            <a:r>
              <a:rPr lang="pt-BR" dirty="0" smtClean="0"/>
              <a:t>C.F.R. </a:t>
            </a:r>
            <a:r>
              <a:rPr lang="pt-BR" dirty="0"/>
              <a:t>§361.155(a)(1)(v</a:t>
            </a:r>
            <a:r>
              <a:rPr lang="en-US" dirty="0" smtClean="0"/>
              <a:t>)</a:t>
            </a:r>
            <a:endParaRPr lang="en-US" dirty="0"/>
          </a:p>
        </p:txBody>
      </p:sp>
    </p:spTree>
    <p:extLst>
      <p:ext uri="{BB962C8B-B14F-4D97-AF65-F5344CB8AC3E}">
        <p14:creationId xmlns:p14="http://schemas.microsoft.com/office/powerpoint/2010/main" val="256532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Measurable Skill Gains</a:t>
            </a:r>
            <a:endParaRPr lang="en-US" dirty="0"/>
          </a:p>
        </p:txBody>
      </p:sp>
      <p:sp>
        <p:nvSpPr>
          <p:cNvPr id="3" name="Content Placeholder 2"/>
          <p:cNvSpPr>
            <a:spLocks noGrp="1"/>
          </p:cNvSpPr>
          <p:nvPr>
            <p:ph sz="half" idx="1"/>
          </p:nvPr>
        </p:nvSpPr>
        <p:spPr/>
        <p:txBody>
          <a:bodyPr>
            <a:noAutofit/>
          </a:bodyPr>
          <a:lstStyle/>
          <a:p>
            <a:pPr marL="0" indent="0">
              <a:lnSpc>
                <a:spcPct val="100000"/>
              </a:lnSpc>
              <a:buNone/>
            </a:pPr>
            <a:r>
              <a:rPr lang="en-US" sz="2200" dirty="0"/>
              <a:t>Percentage of participants who, during a program year, are </a:t>
            </a:r>
            <a:r>
              <a:rPr lang="en-US" sz="2200" u="sng" dirty="0"/>
              <a:t>in</a:t>
            </a:r>
            <a:r>
              <a:rPr lang="en-US" sz="2200" dirty="0"/>
              <a:t> an education or training program that leads to a recognized </a:t>
            </a:r>
            <a:r>
              <a:rPr lang="en-US" sz="2200" dirty="0" smtClean="0"/>
              <a:t>postsecondary </a:t>
            </a:r>
            <a:r>
              <a:rPr lang="en-US" sz="2200" dirty="0"/>
              <a:t>credential or employment and who are achieving documented academic, technical, occupational, or other forms of progress, towards such a credential or employment</a:t>
            </a:r>
            <a:r>
              <a:rPr lang="en-US" sz="2200" dirty="0" smtClean="0"/>
              <a:t>.</a:t>
            </a:r>
            <a:endParaRPr lang="en-US" sz="2200" dirty="0"/>
          </a:p>
        </p:txBody>
      </p:sp>
      <p:sp>
        <p:nvSpPr>
          <p:cNvPr id="6" name="Content Placeholder 5"/>
          <p:cNvSpPr>
            <a:spLocks noGrp="1"/>
          </p:cNvSpPr>
          <p:nvPr>
            <p:ph sz="half" idx="2"/>
          </p:nvPr>
        </p:nvSpPr>
        <p:spPr>
          <a:xfrm>
            <a:off x="1295401" y="3771900"/>
            <a:ext cx="9436100" cy="2603099"/>
          </a:xfrm>
        </p:spPr>
        <p:txBody>
          <a:bodyPr>
            <a:normAutofit/>
          </a:bodyPr>
          <a:lstStyle/>
          <a:p>
            <a:pPr marL="0" indent="0">
              <a:lnSpc>
                <a:spcPct val="100000"/>
              </a:lnSpc>
              <a:buNone/>
            </a:pPr>
            <a:r>
              <a:rPr lang="en-US" sz="2200" dirty="0"/>
              <a:t>Five measures of documented progress that specify a skill gain:</a:t>
            </a:r>
          </a:p>
          <a:p>
            <a:pPr marL="777240" lvl="1" indent="-457200">
              <a:lnSpc>
                <a:spcPct val="100000"/>
              </a:lnSpc>
              <a:buFont typeface="+mj-lt"/>
              <a:buAutoNum type="arabicPeriod"/>
            </a:pPr>
            <a:r>
              <a:rPr lang="en-US" sz="1800" dirty="0"/>
              <a:t>Documented Educational functioning level (EFL) increase (below postsecondary)</a:t>
            </a:r>
          </a:p>
          <a:p>
            <a:pPr marL="777240" lvl="1" indent="-457200">
              <a:lnSpc>
                <a:spcPct val="100000"/>
              </a:lnSpc>
              <a:buFont typeface="+mj-lt"/>
              <a:buAutoNum type="arabicPeriod"/>
            </a:pPr>
            <a:r>
              <a:rPr lang="en-US" sz="1800" dirty="0"/>
              <a:t>Documented attainment of secondary school diploma or its recognized equivalent</a:t>
            </a:r>
          </a:p>
          <a:p>
            <a:pPr marL="777240" lvl="1" indent="-457200">
              <a:lnSpc>
                <a:spcPct val="100000"/>
              </a:lnSpc>
              <a:buFont typeface="+mj-lt"/>
              <a:buAutoNum type="arabicPeriod"/>
            </a:pPr>
            <a:r>
              <a:rPr lang="en-US" sz="1800" dirty="0"/>
              <a:t>Secondary or postsecondary transcript/report card showing credits attained</a:t>
            </a:r>
          </a:p>
          <a:p>
            <a:pPr marL="777240" lvl="1" indent="-457200">
              <a:lnSpc>
                <a:spcPct val="100000"/>
              </a:lnSpc>
              <a:buFont typeface="+mj-lt"/>
              <a:buAutoNum type="arabicPeriod"/>
            </a:pPr>
            <a:r>
              <a:rPr lang="en-US" sz="1800" dirty="0"/>
              <a:t>Satisfactory or better progress report toward established milestone (e.g., OJT)</a:t>
            </a:r>
          </a:p>
          <a:p>
            <a:pPr marL="777240" lvl="1" indent="-457200">
              <a:lnSpc>
                <a:spcPct val="100000"/>
              </a:lnSpc>
              <a:buFont typeface="+mj-lt"/>
              <a:buAutoNum type="arabicPeriod"/>
            </a:pPr>
            <a:r>
              <a:rPr lang="en-US" sz="1800" dirty="0"/>
              <a:t>Successful passage of a required exam (e.g., occupational, knowledge-based</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A7F8E3F6-DE14-48B2-B2BC-6FABA9630FB8}" type="slidenum">
              <a:rPr lang="en-US" smtClean="0"/>
              <a:t>32</a:t>
            </a:fld>
            <a:endParaRPr lang="en-US" dirty="0"/>
          </a:p>
        </p:txBody>
      </p:sp>
    </p:spTree>
    <p:extLst>
      <p:ext uri="{BB962C8B-B14F-4D97-AF65-F5344CB8AC3E}">
        <p14:creationId xmlns:p14="http://schemas.microsoft.com/office/powerpoint/2010/main" val="376085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MSG – PD 19-03</a:t>
            </a:r>
            <a:endParaRPr lang="en-US" dirty="0"/>
          </a:p>
        </p:txBody>
      </p:sp>
      <p:sp>
        <p:nvSpPr>
          <p:cNvPr id="3" name="Content Placeholder 2"/>
          <p:cNvSpPr>
            <a:spLocks noGrp="1"/>
          </p:cNvSpPr>
          <p:nvPr>
            <p:ph idx="1"/>
          </p:nvPr>
        </p:nvSpPr>
        <p:spPr>
          <a:xfrm>
            <a:off x="1295400" y="1714499"/>
            <a:ext cx="10134600" cy="4934820"/>
          </a:xfrm>
        </p:spPr>
        <p:txBody>
          <a:bodyPr>
            <a:normAutofit/>
          </a:bodyPr>
          <a:lstStyle/>
          <a:p>
            <a:pPr marL="0" indent="0">
              <a:lnSpc>
                <a:spcPct val="100000"/>
              </a:lnSpc>
              <a:buNone/>
            </a:pPr>
            <a:r>
              <a:rPr lang="en-US" dirty="0" smtClean="0"/>
              <a:t>In </a:t>
            </a:r>
            <a:r>
              <a:rPr lang="en-US" dirty="0"/>
              <a:t>Data Element </a:t>
            </a:r>
            <a:r>
              <a:rPr lang="en-US" dirty="0" smtClean="0"/>
              <a:t>85, </a:t>
            </a:r>
            <a:r>
              <a:rPr lang="en-US" dirty="0"/>
              <a:t>the VR agency reports the </a:t>
            </a:r>
            <a:r>
              <a:rPr lang="en-US" dirty="0" smtClean="0"/>
              <a:t>date </a:t>
            </a:r>
            <a:r>
              <a:rPr lang="en-US" dirty="0"/>
              <a:t>enrolled during program participation in an education or training program leading to a recognized postsecondary credential or </a:t>
            </a:r>
            <a:r>
              <a:rPr lang="en-US" dirty="0" smtClean="0"/>
              <a:t>employment.</a:t>
            </a:r>
            <a:endParaRPr lang="en-US" dirty="0"/>
          </a:p>
          <a:p>
            <a:pPr lvl="1">
              <a:lnSpc>
                <a:spcPct val="100000"/>
              </a:lnSpc>
            </a:pPr>
            <a:r>
              <a:rPr lang="en-US" dirty="0" smtClean="0"/>
              <a:t>Report </a:t>
            </a:r>
            <a:r>
              <a:rPr lang="en-US" dirty="0"/>
              <a:t>the date the participant was enrolled, at the time of initial IPE development, in an education or training program that leads to a recognized postsecondary credential or employment as defined by the core program in which the participant participates. Agencies may use this coding value if the individual enrolled in an education or training program at the time of the initial IPE development or became enrolled in an education or training program after the initial IPE development. </a:t>
            </a:r>
            <a:endParaRPr lang="en-US" dirty="0" smtClean="0"/>
          </a:p>
          <a:p>
            <a:pPr lvl="1">
              <a:lnSpc>
                <a:spcPct val="100000"/>
              </a:lnSpc>
            </a:pPr>
            <a:r>
              <a:rPr lang="en-US" dirty="0" smtClean="0"/>
              <a:t>Leave </a:t>
            </a:r>
            <a:r>
              <a:rPr lang="en-US" dirty="0"/>
              <a:t>blank if the data element does not apply to the individual. </a:t>
            </a:r>
            <a:endParaRPr lang="en-US" dirty="0" smtClean="0"/>
          </a:p>
          <a:p>
            <a:pPr lvl="1">
              <a:lnSpc>
                <a:spcPct val="100000"/>
              </a:lnSpc>
            </a:pPr>
            <a:r>
              <a:rPr lang="en-US" dirty="0" smtClean="0"/>
              <a:t>Report quarterly. </a:t>
            </a:r>
            <a:endParaRPr lang="en-US" dirty="0"/>
          </a:p>
          <a:p>
            <a:pPr lvl="1">
              <a:lnSpc>
                <a:spcPct val="100000"/>
              </a:lnSpc>
            </a:pPr>
            <a:r>
              <a:rPr lang="en-US" dirty="0"/>
              <a:t>The date must be verifiable through supported </a:t>
            </a:r>
            <a:r>
              <a:rPr lang="en-US" dirty="0" smtClean="0"/>
              <a:t>documentation. </a:t>
            </a:r>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33</a:t>
            </a:fld>
            <a:endParaRPr lang="en-US" dirty="0"/>
          </a:p>
        </p:txBody>
      </p:sp>
    </p:spTree>
    <p:extLst>
      <p:ext uri="{BB962C8B-B14F-4D97-AF65-F5344CB8AC3E}">
        <p14:creationId xmlns:p14="http://schemas.microsoft.com/office/powerpoint/2010/main" val="243947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MSG </a:t>
            </a:r>
            <a:r>
              <a:rPr lang="en-US" dirty="0"/>
              <a:t>– PD </a:t>
            </a:r>
            <a:r>
              <a:rPr lang="en-US" dirty="0" smtClean="0"/>
              <a:t>19-03 </a:t>
            </a:r>
            <a:r>
              <a:rPr lang="en-US" sz="2400" dirty="0" smtClean="0"/>
              <a:t>(continued)</a:t>
            </a:r>
            <a:endParaRPr lang="en-US" sz="2400" dirty="0"/>
          </a:p>
        </p:txBody>
      </p:sp>
      <p:sp>
        <p:nvSpPr>
          <p:cNvPr id="3" name="Content Placeholder 2"/>
          <p:cNvSpPr>
            <a:spLocks noGrp="1"/>
          </p:cNvSpPr>
          <p:nvPr>
            <p:ph idx="1"/>
          </p:nvPr>
        </p:nvSpPr>
        <p:spPr/>
        <p:txBody>
          <a:bodyPr/>
          <a:lstStyle/>
          <a:p>
            <a:pPr marL="0" indent="0">
              <a:buNone/>
            </a:pPr>
            <a:r>
              <a:rPr lang="en-US" dirty="0" smtClean="0"/>
              <a:t>Secondary and Postsecondary Enrollment</a:t>
            </a:r>
          </a:p>
          <a:p>
            <a:pPr lvl="1"/>
            <a:r>
              <a:rPr lang="en-US" dirty="0"/>
              <a:t>Secondary school diplomas and recognized equivalencies count as MSG toward employment. </a:t>
            </a:r>
          </a:p>
          <a:p>
            <a:pPr lvl="1"/>
            <a:r>
              <a:rPr lang="en-US" dirty="0" smtClean="0"/>
              <a:t>DE 85 applies to both secondary and postsecondary enrollment. </a:t>
            </a:r>
          </a:p>
          <a:p>
            <a:pPr lvl="1"/>
            <a:r>
              <a:rPr lang="en-US" dirty="0" smtClean="0"/>
              <a:t>If agencies fail to report the enrollment of a student working toward a secondary school diploma or recognized equivalency in DE 85, they will not be included in the denominator for MSG.</a:t>
            </a:r>
          </a:p>
        </p:txBody>
      </p:sp>
      <p:sp>
        <p:nvSpPr>
          <p:cNvPr id="5" name="Rectangle 4"/>
          <p:cNvSpPr/>
          <p:nvPr/>
        </p:nvSpPr>
        <p:spPr>
          <a:xfrm>
            <a:off x="1196248" y="4700127"/>
            <a:ext cx="9592020" cy="877163"/>
          </a:xfrm>
          <a:prstGeom prst="rect">
            <a:avLst/>
          </a:prstGeom>
        </p:spPr>
        <p:txBody>
          <a:bodyPr wrap="square">
            <a:spAutoFit/>
          </a:bodyPr>
          <a:lstStyle/>
          <a:p>
            <a:pPr marL="45720" indent="0">
              <a:buNone/>
            </a:pPr>
            <a:r>
              <a:rPr lang="en-US" sz="1700" i="1" dirty="0">
                <a:solidFill>
                  <a:srgbClr val="034680"/>
                </a:solidFill>
                <a:latin typeface="Arial" panose="020B0604020202020204" pitchFamily="34" charset="0"/>
                <a:cs typeface="Arial" panose="020B0604020202020204" pitchFamily="34" charset="0"/>
              </a:rPr>
              <a:t>Note: If the individual was enrolled in an education or training program leading toward a postsecondary credential or employment PRIOR to the development of the </a:t>
            </a:r>
            <a:r>
              <a:rPr lang="en-US" sz="1700" i="1" dirty="0" smtClean="0">
                <a:solidFill>
                  <a:srgbClr val="034680"/>
                </a:solidFill>
                <a:latin typeface="Arial" panose="020B0604020202020204" pitchFamily="34" charset="0"/>
                <a:cs typeface="Arial" panose="020B0604020202020204" pitchFamily="34" charset="0"/>
              </a:rPr>
              <a:t>IPE, the </a:t>
            </a:r>
            <a:r>
              <a:rPr lang="en-US" sz="1700" i="1" dirty="0">
                <a:solidFill>
                  <a:srgbClr val="034680"/>
                </a:solidFill>
                <a:latin typeface="Arial" panose="020B0604020202020204" pitchFamily="34" charset="0"/>
                <a:cs typeface="Arial" panose="020B0604020202020204" pitchFamily="34" charset="0"/>
              </a:rPr>
              <a:t>VR agency should report the IPE date as the “enrollment” date.</a:t>
            </a:r>
          </a:p>
        </p:txBody>
      </p:sp>
      <p:sp>
        <p:nvSpPr>
          <p:cNvPr id="4" name="Slide Number Placeholder 3"/>
          <p:cNvSpPr>
            <a:spLocks noGrp="1"/>
          </p:cNvSpPr>
          <p:nvPr>
            <p:ph type="sldNum" sz="quarter" idx="12"/>
          </p:nvPr>
        </p:nvSpPr>
        <p:spPr/>
        <p:txBody>
          <a:bodyPr/>
          <a:lstStyle/>
          <a:p>
            <a:fld id="{A7F8E3F6-DE14-48B2-B2BC-6FABA9630FB8}" type="slidenum">
              <a:rPr lang="en-US" smtClean="0"/>
              <a:t>34</a:t>
            </a:fld>
            <a:endParaRPr lang="en-US" dirty="0"/>
          </a:p>
        </p:txBody>
      </p:sp>
    </p:spTree>
    <p:extLst>
      <p:ext uri="{BB962C8B-B14F-4D97-AF65-F5344CB8AC3E}">
        <p14:creationId xmlns:p14="http://schemas.microsoft.com/office/powerpoint/2010/main" val="96053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MSG – Data Element 401</a:t>
            </a:r>
            <a:endParaRPr lang="en-US" dirty="0"/>
          </a:p>
        </p:txBody>
      </p:sp>
      <p:sp>
        <p:nvSpPr>
          <p:cNvPr id="3" name="Content Placeholder 2"/>
          <p:cNvSpPr>
            <a:spLocks noGrp="1"/>
          </p:cNvSpPr>
          <p:nvPr>
            <p:ph idx="1"/>
          </p:nvPr>
        </p:nvSpPr>
        <p:spPr/>
        <p:txBody>
          <a:bodyPr>
            <a:noAutofit/>
          </a:bodyPr>
          <a:lstStyle/>
          <a:p>
            <a:pPr marL="0" indent="0">
              <a:lnSpc>
                <a:spcPct val="100000"/>
              </a:lnSpc>
              <a:buNone/>
            </a:pPr>
            <a:r>
              <a:rPr lang="en-US" sz="2200" dirty="0" smtClean="0"/>
              <a:t>In Data Element 401, the VR agency reports the Date Completed During Program Participation in an Education or Training Program Leading to a Recognized Postsecondary Credential or Employment.</a:t>
            </a:r>
          </a:p>
          <a:p>
            <a:pPr lvl="1">
              <a:lnSpc>
                <a:spcPct val="100000"/>
              </a:lnSpc>
            </a:pPr>
            <a:r>
              <a:rPr lang="en-US" dirty="0" smtClean="0"/>
              <a:t>Report the date the participant completed, after initial IPE development, an education or training program that leads to a recognized postsecondary credential or employment as defined by the core program in which the participant participates. Agencies may use this coding value if the individual completed an education or training after the time of the initial IPE development or completed an education or training at any point after the initial IPE development. </a:t>
            </a:r>
          </a:p>
          <a:p>
            <a:pPr lvl="1">
              <a:lnSpc>
                <a:spcPct val="100000"/>
              </a:lnSpc>
            </a:pPr>
            <a:r>
              <a:rPr lang="en-US" dirty="0" smtClean="0"/>
              <a:t>This data element applies to the MSG indicator and will be used to calculate the denominator. (Aligns with PIRL Element 1813.)</a:t>
            </a:r>
          </a:p>
          <a:p>
            <a:pPr lvl="1">
              <a:lnSpc>
                <a:spcPct val="100000"/>
              </a:lnSpc>
            </a:pPr>
            <a:r>
              <a:rPr lang="en-US" dirty="0" smtClean="0"/>
              <a:t>Leave blank if the data element does not apply to the individual. </a:t>
            </a:r>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pPr/>
              <a:t>35</a:t>
            </a:fld>
            <a:endParaRPr lang="en-US" dirty="0"/>
          </a:p>
        </p:txBody>
      </p:sp>
    </p:spTree>
    <p:extLst>
      <p:ext uri="{BB962C8B-B14F-4D97-AF65-F5344CB8AC3E}">
        <p14:creationId xmlns:p14="http://schemas.microsoft.com/office/powerpoint/2010/main" val="197873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Participants are included in </a:t>
            </a:r>
            <a:r>
              <a:rPr lang="en-US" dirty="0" smtClean="0"/>
              <a:t>the</a:t>
            </a:r>
            <a:br>
              <a:rPr lang="en-US" dirty="0" smtClean="0"/>
            </a:br>
            <a:r>
              <a:rPr lang="en-US" dirty="0" smtClean="0"/>
              <a:t>MSG Indicator of Performance </a:t>
            </a:r>
            <a:r>
              <a:rPr lang="en-US" dirty="0"/>
              <a:t>when…</a:t>
            </a:r>
          </a:p>
        </p:txBody>
      </p:sp>
      <p:grpSp>
        <p:nvGrpSpPr>
          <p:cNvPr id="6" name="Group 5" descr="Infographic/diagram to show when Participants are included in the&#10;MSG Indicator of Performance"/>
          <p:cNvGrpSpPr/>
          <p:nvPr/>
        </p:nvGrpSpPr>
        <p:grpSpPr>
          <a:xfrm>
            <a:off x="3054312" y="1878498"/>
            <a:ext cx="7842288" cy="4293702"/>
            <a:chOff x="3054312" y="1878498"/>
            <a:chExt cx="7842288" cy="4293702"/>
          </a:xfrm>
        </p:grpSpPr>
        <p:sp>
          <p:nvSpPr>
            <p:cNvPr id="7" name="Oval 6"/>
            <p:cNvSpPr/>
            <p:nvPr/>
          </p:nvSpPr>
          <p:spPr>
            <a:xfrm>
              <a:off x="3054312" y="2914650"/>
              <a:ext cx="3257550" cy="3257550"/>
            </a:xfrm>
            <a:prstGeom prst="ellipse">
              <a:avLst/>
            </a:prstGeom>
          </p:spPr>
          <p:style>
            <a:lnRef idx="0">
              <a:schemeClr val="accent6"/>
            </a:lnRef>
            <a:fillRef idx="3">
              <a:schemeClr val="accent6"/>
            </a:fillRef>
            <a:effectRef idx="3">
              <a:schemeClr val="accent6"/>
            </a:effectRef>
            <a:fontRef idx="minor">
              <a:schemeClr val="lt1"/>
            </a:fontRef>
          </p:style>
        </p:sp>
        <p:sp>
          <p:nvSpPr>
            <p:cNvPr id="8" name="Oval 7"/>
            <p:cNvSpPr/>
            <p:nvPr/>
          </p:nvSpPr>
          <p:spPr>
            <a:xfrm>
              <a:off x="3519871" y="3380208"/>
              <a:ext cx="2326433" cy="2326433"/>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9" name="Oval 8"/>
            <p:cNvSpPr/>
            <p:nvPr/>
          </p:nvSpPr>
          <p:spPr>
            <a:xfrm>
              <a:off x="3985157" y="3845494"/>
              <a:ext cx="1395860" cy="1395860"/>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0" name="Oval 9"/>
            <p:cNvSpPr/>
            <p:nvPr/>
          </p:nvSpPr>
          <p:spPr>
            <a:xfrm>
              <a:off x="4450444" y="4310781"/>
              <a:ext cx="465286" cy="465286"/>
            </a:xfrm>
            <a:prstGeom prst="ellipse">
              <a:avLst/>
            </a:prstGeom>
          </p:spPr>
          <p:style>
            <a:lnRef idx="0">
              <a:schemeClr val="accent5"/>
            </a:lnRef>
            <a:fillRef idx="3">
              <a:schemeClr val="accent5"/>
            </a:fillRef>
            <a:effectRef idx="3">
              <a:schemeClr val="accent5"/>
            </a:effectRef>
            <a:fontRef idx="minor">
              <a:schemeClr val="lt1"/>
            </a:fontRef>
          </p:style>
        </p:sp>
        <p:sp>
          <p:nvSpPr>
            <p:cNvPr id="11" name="Freeform 10"/>
            <p:cNvSpPr/>
            <p:nvPr/>
          </p:nvSpPr>
          <p:spPr>
            <a:xfrm>
              <a:off x="6836456" y="1878498"/>
              <a:ext cx="3917683" cy="779097"/>
            </a:xfrm>
            <a:custGeom>
              <a:avLst/>
              <a:gdLst>
                <a:gd name="connsiteX0" fmla="*/ 0 w 2937023"/>
                <a:gd name="connsiteY0" fmla="*/ 0 h 779097"/>
                <a:gd name="connsiteX1" fmla="*/ 2937023 w 2937023"/>
                <a:gd name="connsiteY1" fmla="*/ 0 h 779097"/>
                <a:gd name="connsiteX2" fmla="*/ 2937023 w 2937023"/>
                <a:gd name="connsiteY2" fmla="*/ 779097 h 779097"/>
                <a:gd name="connsiteX3" fmla="*/ 0 w 2937023"/>
                <a:gd name="connsiteY3" fmla="*/ 779097 h 779097"/>
                <a:gd name="connsiteX4" fmla="*/ 0 w 2937023"/>
                <a:gd name="connsiteY4" fmla="*/ 0 h 779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023" h="779097">
                  <a:moveTo>
                    <a:pt x="0" y="0"/>
                  </a:moveTo>
                  <a:lnTo>
                    <a:pt x="2937023" y="0"/>
                  </a:lnTo>
                  <a:lnTo>
                    <a:pt x="2937023" y="779097"/>
                  </a:lnTo>
                  <a:lnTo>
                    <a:pt x="0" y="779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lang="en-US" sz="1200" b="1" dirty="0">
                  <a:solidFill>
                    <a:srgbClr val="034680"/>
                  </a:solidFill>
                  <a:latin typeface="Arial" panose="020B0604020202020204" pitchFamily="34" charset="0"/>
                  <a:cs typeface="Arial" panose="020B0604020202020204" pitchFamily="34" charset="0"/>
                </a:rPr>
                <a:t>Participant Requirements are </a:t>
              </a:r>
              <a:r>
                <a:rPr lang="en-US" sz="1200" b="1" dirty="0" smtClean="0">
                  <a:solidFill>
                    <a:srgbClr val="034680"/>
                  </a:solidFill>
                  <a:latin typeface="Arial" panose="020B0604020202020204" pitchFamily="34" charset="0"/>
                  <a:cs typeface="Arial" panose="020B0604020202020204" pitchFamily="34" charset="0"/>
                </a:rPr>
                <a:t>met </a:t>
              </a:r>
              <a:r>
                <a:rPr lang="en-US" sz="1200" dirty="0">
                  <a:solidFill>
                    <a:srgbClr val="034680"/>
                  </a:solidFill>
                  <a:latin typeface="Arial" panose="020B0604020202020204" pitchFamily="34" charset="0"/>
                  <a:cs typeface="Arial" panose="020B0604020202020204" pitchFamily="34" charset="0"/>
                </a:rPr>
                <a:t>(including DE 127: Start Date of Initial VR Service on or after IPE)</a:t>
              </a:r>
            </a:p>
          </p:txBody>
        </p:sp>
        <p:sp>
          <p:nvSpPr>
            <p:cNvPr id="12" name="Straight Connector 11"/>
            <p:cNvSpPr/>
            <p:nvPr/>
          </p:nvSpPr>
          <p:spPr>
            <a:xfrm>
              <a:off x="6447594" y="2218348"/>
              <a:ext cx="407193" cy="0"/>
            </a:xfrm>
            <a:prstGeom prst="line">
              <a:avLst/>
            </a:prstGeom>
          </p:spPr>
          <p:style>
            <a:lnRef idx="1">
              <a:schemeClr val="accent2">
                <a:tint val="50000"/>
                <a:hueOff val="0"/>
                <a:satOff val="0"/>
                <a:lumOff val="0"/>
                <a:alphaOff val="0"/>
              </a:schemeClr>
            </a:lnRef>
            <a:fillRef idx="0">
              <a:schemeClr val="accent2">
                <a:hueOff val="0"/>
                <a:satOff val="0"/>
                <a:lumOff val="0"/>
                <a:alphaOff val="0"/>
              </a:schemeClr>
            </a:fillRef>
            <a:effectRef idx="1">
              <a:schemeClr val="accent2">
                <a:hueOff val="0"/>
                <a:satOff val="0"/>
                <a:lumOff val="0"/>
                <a:alphaOff val="0"/>
              </a:schemeClr>
            </a:effectRef>
            <a:fontRef idx="minor">
              <a:schemeClr val="tx1">
                <a:hueOff val="0"/>
                <a:satOff val="0"/>
                <a:lumOff val="0"/>
                <a:alphaOff val="0"/>
              </a:schemeClr>
            </a:fontRef>
          </p:style>
        </p:sp>
        <p:sp>
          <p:nvSpPr>
            <p:cNvPr id="13" name="Straight Connector 12"/>
            <p:cNvSpPr/>
            <p:nvPr/>
          </p:nvSpPr>
          <p:spPr>
            <a:xfrm rot="5400000">
              <a:off x="4400766" y="2474880"/>
              <a:ext cx="2302002" cy="1791652"/>
            </a:xfrm>
            <a:prstGeom prst="line">
              <a:avLst/>
            </a:prstGeom>
          </p:spPr>
          <p:style>
            <a:lnRef idx="1">
              <a:schemeClr val="accent2">
                <a:tint val="50000"/>
                <a:hueOff val="0"/>
                <a:satOff val="0"/>
                <a:lumOff val="0"/>
                <a:alphaOff val="0"/>
              </a:schemeClr>
            </a:lnRef>
            <a:fillRef idx="0">
              <a:schemeClr val="accent2">
                <a:hueOff val="0"/>
                <a:satOff val="0"/>
                <a:lumOff val="0"/>
                <a:alphaOff val="0"/>
              </a:schemeClr>
            </a:fillRef>
            <a:effectRef idx="1">
              <a:schemeClr val="accent2">
                <a:hueOff val="0"/>
                <a:satOff val="0"/>
                <a:lumOff val="0"/>
                <a:alphaOff val="0"/>
              </a:schemeClr>
            </a:effectRef>
            <a:fontRef idx="minor">
              <a:schemeClr val="tx1">
                <a:hueOff val="0"/>
                <a:satOff val="0"/>
                <a:lumOff val="0"/>
                <a:alphaOff val="0"/>
              </a:schemeClr>
            </a:fontRef>
          </p:style>
        </p:sp>
        <p:sp>
          <p:nvSpPr>
            <p:cNvPr id="14" name="Freeform 13"/>
            <p:cNvSpPr/>
            <p:nvPr/>
          </p:nvSpPr>
          <p:spPr>
            <a:xfrm>
              <a:off x="6836456" y="2657595"/>
              <a:ext cx="3838170" cy="779097"/>
            </a:xfrm>
            <a:custGeom>
              <a:avLst/>
              <a:gdLst>
                <a:gd name="connsiteX0" fmla="*/ 0 w 2937023"/>
                <a:gd name="connsiteY0" fmla="*/ 0 h 779097"/>
                <a:gd name="connsiteX1" fmla="*/ 2937023 w 2937023"/>
                <a:gd name="connsiteY1" fmla="*/ 0 h 779097"/>
                <a:gd name="connsiteX2" fmla="*/ 2937023 w 2937023"/>
                <a:gd name="connsiteY2" fmla="*/ 779097 h 779097"/>
                <a:gd name="connsiteX3" fmla="*/ 0 w 2937023"/>
                <a:gd name="connsiteY3" fmla="*/ 779097 h 779097"/>
                <a:gd name="connsiteX4" fmla="*/ 0 w 2937023"/>
                <a:gd name="connsiteY4" fmla="*/ 0 h 779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023" h="779097">
                  <a:moveTo>
                    <a:pt x="0" y="0"/>
                  </a:moveTo>
                  <a:lnTo>
                    <a:pt x="2937023" y="0"/>
                  </a:lnTo>
                  <a:lnTo>
                    <a:pt x="2937023" y="779097"/>
                  </a:lnTo>
                  <a:lnTo>
                    <a:pt x="0" y="779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lang="en-US" sz="1200" b="1" dirty="0">
                  <a:solidFill>
                    <a:srgbClr val="034680"/>
                  </a:solidFill>
                  <a:latin typeface="Arial" panose="020B0604020202020204" pitchFamily="34" charset="0"/>
                  <a:cs typeface="Arial" panose="020B0604020202020204" pitchFamily="34" charset="0"/>
                </a:rPr>
                <a:t>IPE includes training program that leads toward a recognized postsecondary credential or employment </a:t>
              </a:r>
              <a:r>
                <a:rPr lang="en-US" sz="1200" dirty="0">
                  <a:solidFill>
                    <a:srgbClr val="034680"/>
                  </a:solidFill>
                  <a:latin typeface="Arial" panose="020B0604020202020204" pitchFamily="34" charset="0"/>
                  <a:cs typeface="Arial" panose="020B0604020202020204" pitchFamily="34" charset="0"/>
                </a:rPr>
                <a:t>(e.g., secondary, postsecondary, </a:t>
              </a:r>
              <a:r>
                <a:rPr lang="en-US" sz="1200" dirty="0" smtClean="0">
                  <a:solidFill>
                    <a:srgbClr val="034680"/>
                  </a:solidFill>
                  <a:latin typeface="Arial" panose="020B0604020202020204" pitchFamily="34" charset="0"/>
                  <a:cs typeface="Arial" panose="020B0604020202020204" pitchFamily="34" charset="0"/>
                </a:rPr>
                <a:t>on-the-job training</a:t>
              </a:r>
              <a:r>
                <a:rPr lang="en-US" sz="1200" dirty="0">
                  <a:solidFill>
                    <a:srgbClr val="034680"/>
                  </a:solidFill>
                  <a:latin typeface="Arial" panose="020B0604020202020204" pitchFamily="34" charset="0"/>
                  <a:cs typeface="Arial" panose="020B0604020202020204" pitchFamily="34" charset="0"/>
                </a:rPr>
                <a:t>, </a:t>
              </a:r>
              <a:r>
                <a:rPr lang="en-US" sz="1200" dirty="0" smtClean="0">
                  <a:solidFill>
                    <a:srgbClr val="034680"/>
                  </a:solidFill>
                  <a:latin typeface="Arial" panose="020B0604020202020204" pitchFamily="34" charset="0"/>
                  <a:cs typeface="Arial" panose="020B0604020202020204" pitchFamily="34" charset="0"/>
                </a:rPr>
                <a:t>apprenticeship</a:t>
              </a:r>
              <a:r>
                <a:rPr lang="en-US" sz="1200" dirty="0">
                  <a:solidFill>
                    <a:srgbClr val="034680"/>
                  </a:solidFill>
                  <a:latin typeface="Arial" panose="020B0604020202020204" pitchFamily="34" charset="0"/>
                  <a:cs typeface="Arial" panose="020B0604020202020204" pitchFamily="34" charset="0"/>
                </a:rPr>
                <a:t>)</a:t>
              </a:r>
            </a:p>
          </p:txBody>
        </p:sp>
        <p:sp>
          <p:nvSpPr>
            <p:cNvPr id="15" name="Straight Connector 14"/>
            <p:cNvSpPr/>
            <p:nvPr/>
          </p:nvSpPr>
          <p:spPr>
            <a:xfrm>
              <a:off x="6447594" y="2997446"/>
              <a:ext cx="407193" cy="0"/>
            </a:xfrm>
            <a:prstGeom prst="line">
              <a:avLst/>
            </a:prstGeom>
          </p:spPr>
          <p:style>
            <a:lnRef idx="1">
              <a:schemeClr val="accent2">
                <a:tint val="50000"/>
                <a:hueOff val="0"/>
                <a:satOff val="0"/>
                <a:lumOff val="0"/>
                <a:alphaOff val="0"/>
              </a:schemeClr>
            </a:lnRef>
            <a:fillRef idx="0">
              <a:schemeClr val="accent2">
                <a:hueOff val="0"/>
                <a:satOff val="0"/>
                <a:lumOff val="0"/>
                <a:alphaOff val="0"/>
              </a:schemeClr>
            </a:fillRef>
            <a:effectRef idx="1">
              <a:schemeClr val="accent2">
                <a:hueOff val="0"/>
                <a:satOff val="0"/>
                <a:lumOff val="0"/>
                <a:alphaOff val="0"/>
              </a:schemeClr>
            </a:effectRef>
            <a:fontRef idx="minor">
              <a:schemeClr val="tx1">
                <a:hueOff val="0"/>
                <a:satOff val="0"/>
                <a:lumOff val="0"/>
                <a:alphaOff val="0"/>
              </a:schemeClr>
            </a:fontRef>
          </p:style>
        </p:sp>
        <p:sp>
          <p:nvSpPr>
            <p:cNvPr id="16" name="Straight Connector 15"/>
            <p:cNvSpPr/>
            <p:nvPr/>
          </p:nvSpPr>
          <p:spPr>
            <a:xfrm rot="5400000">
              <a:off x="4799273" y="3241219"/>
              <a:ext cx="1890464" cy="1403461"/>
            </a:xfrm>
            <a:prstGeom prst="line">
              <a:avLst/>
            </a:prstGeom>
          </p:spPr>
          <p:style>
            <a:lnRef idx="1">
              <a:schemeClr val="accent2">
                <a:tint val="50000"/>
                <a:hueOff val="0"/>
                <a:satOff val="0"/>
                <a:lumOff val="0"/>
                <a:alphaOff val="0"/>
              </a:schemeClr>
            </a:lnRef>
            <a:fillRef idx="0">
              <a:schemeClr val="accent2">
                <a:hueOff val="0"/>
                <a:satOff val="0"/>
                <a:lumOff val="0"/>
                <a:alphaOff val="0"/>
              </a:schemeClr>
            </a:fillRef>
            <a:effectRef idx="1">
              <a:schemeClr val="accent2">
                <a:hueOff val="0"/>
                <a:satOff val="0"/>
                <a:lumOff val="0"/>
                <a:alphaOff val="0"/>
              </a:schemeClr>
            </a:effectRef>
            <a:fontRef idx="minor">
              <a:schemeClr val="tx1">
                <a:hueOff val="0"/>
                <a:satOff val="0"/>
                <a:lumOff val="0"/>
                <a:alphaOff val="0"/>
              </a:schemeClr>
            </a:fontRef>
          </p:style>
        </p:sp>
        <p:sp>
          <p:nvSpPr>
            <p:cNvPr id="17" name="Freeform 16"/>
            <p:cNvSpPr/>
            <p:nvPr/>
          </p:nvSpPr>
          <p:spPr>
            <a:xfrm>
              <a:off x="6836456" y="3436693"/>
              <a:ext cx="4060144" cy="779097"/>
            </a:xfrm>
            <a:custGeom>
              <a:avLst/>
              <a:gdLst>
                <a:gd name="connsiteX0" fmla="*/ 0 w 2937023"/>
                <a:gd name="connsiteY0" fmla="*/ 0 h 779097"/>
                <a:gd name="connsiteX1" fmla="*/ 2937023 w 2937023"/>
                <a:gd name="connsiteY1" fmla="*/ 0 h 779097"/>
                <a:gd name="connsiteX2" fmla="*/ 2937023 w 2937023"/>
                <a:gd name="connsiteY2" fmla="*/ 779097 h 779097"/>
                <a:gd name="connsiteX3" fmla="*/ 0 w 2937023"/>
                <a:gd name="connsiteY3" fmla="*/ 779097 h 779097"/>
                <a:gd name="connsiteX4" fmla="*/ 0 w 2937023"/>
                <a:gd name="connsiteY4" fmla="*/ 0 h 779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023" h="779097">
                  <a:moveTo>
                    <a:pt x="0" y="0"/>
                  </a:moveTo>
                  <a:lnTo>
                    <a:pt x="2937023" y="0"/>
                  </a:lnTo>
                  <a:lnTo>
                    <a:pt x="2937023" y="779097"/>
                  </a:lnTo>
                  <a:lnTo>
                    <a:pt x="0" y="779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200" b="1" dirty="0">
                  <a:solidFill>
                    <a:srgbClr val="034680"/>
                  </a:solidFill>
                  <a:latin typeface="Arial" panose="020B0604020202020204" pitchFamily="34" charset="0"/>
                  <a:cs typeface="Arial" panose="020B0604020202020204" pitchFamily="34" charset="0"/>
                </a:rPr>
                <a:t>DE 85: Enrollment Date – </a:t>
              </a:r>
              <a:r>
                <a:rPr lang="en-US" sz="1200" dirty="0">
                  <a:solidFill>
                    <a:srgbClr val="034680"/>
                  </a:solidFill>
                  <a:latin typeface="Arial" panose="020B0604020202020204" pitchFamily="34" charset="0"/>
                  <a:cs typeface="Arial" panose="020B0604020202020204" pitchFamily="34" charset="0"/>
                </a:rPr>
                <a:t>Enrolls the Participant in the MSG Denominator</a:t>
              </a:r>
            </a:p>
            <a:p>
              <a:pPr lvl="0" algn="l" defTabSz="711200">
                <a:lnSpc>
                  <a:spcPct val="90000"/>
                </a:lnSpc>
                <a:spcBef>
                  <a:spcPct val="0"/>
                </a:spcBef>
                <a:spcAft>
                  <a:spcPct val="35000"/>
                </a:spcAft>
              </a:pPr>
              <a:r>
                <a:rPr lang="en-US" sz="1200" dirty="0">
                  <a:solidFill>
                    <a:srgbClr val="034680"/>
                  </a:solidFill>
                  <a:latin typeface="Arial" panose="020B0604020202020204" pitchFamily="34" charset="0"/>
                  <a:cs typeface="Arial" panose="020B0604020202020204" pitchFamily="34" charset="0"/>
                </a:rPr>
                <a:t>(must be verifiable through supporting documentation)</a:t>
              </a:r>
            </a:p>
          </p:txBody>
        </p:sp>
        <p:sp>
          <p:nvSpPr>
            <p:cNvPr id="18" name="Straight Connector 17"/>
            <p:cNvSpPr/>
            <p:nvPr/>
          </p:nvSpPr>
          <p:spPr>
            <a:xfrm>
              <a:off x="6447594" y="3776543"/>
              <a:ext cx="407193" cy="0"/>
            </a:xfrm>
            <a:prstGeom prst="line">
              <a:avLst/>
            </a:prstGeom>
          </p:spPr>
          <p:style>
            <a:lnRef idx="1">
              <a:schemeClr val="accent2">
                <a:tint val="50000"/>
                <a:hueOff val="0"/>
                <a:satOff val="0"/>
                <a:lumOff val="0"/>
                <a:alphaOff val="0"/>
              </a:schemeClr>
            </a:lnRef>
            <a:fillRef idx="0">
              <a:schemeClr val="accent2">
                <a:hueOff val="0"/>
                <a:satOff val="0"/>
                <a:lumOff val="0"/>
                <a:alphaOff val="0"/>
              </a:schemeClr>
            </a:fillRef>
            <a:effectRef idx="1">
              <a:schemeClr val="accent2">
                <a:hueOff val="0"/>
                <a:satOff val="0"/>
                <a:lumOff val="0"/>
                <a:alphaOff val="0"/>
              </a:schemeClr>
            </a:effectRef>
            <a:fontRef idx="minor">
              <a:schemeClr val="tx1">
                <a:hueOff val="0"/>
                <a:satOff val="0"/>
                <a:lumOff val="0"/>
                <a:alphaOff val="0"/>
              </a:schemeClr>
            </a:fontRef>
          </p:style>
        </p:sp>
        <p:sp>
          <p:nvSpPr>
            <p:cNvPr id="19" name="Straight Connector 18"/>
            <p:cNvSpPr/>
            <p:nvPr/>
          </p:nvSpPr>
          <p:spPr>
            <a:xfrm rot="5400000">
              <a:off x="5185022" y="3955437"/>
              <a:ext cx="1442008" cy="1083135"/>
            </a:xfrm>
            <a:prstGeom prst="line">
              <a:avLst/>
            </a:prstGeom>
          </p:spPr>
          <p:style>
            <a:lnRef idx="1">
              <a:schemeClr val="accent2">
                <a:tint val="50000"/>
                <a:hueOff val="0"/>
                <a:satOff val="0"/>
                <a:lumOff val="0"/>
                <a:alphaOff val="0"/>
              </a:schemeClr>
            </a:lnRef>
            <a:fillRef idx="0">
              <a:schemeClr val="accent2">
                <a:hueOff val="0"/>
                <a:satOff val="0"/>
                <a:lumOff val="0"/>
                <a:alphaOff val="0"/>
              </a:schemeClr>
            </a:fillRef>
            <a:effectRef idx="1">
              <a:schemeClr val="accent2">
                <a:hueOff val="0"/>
                <a:satOff val="0"/>
                <a:lumOff val="0"/>
                <a:alphaOff val="0"/>
              </a:schemeClr>
            </a:effectRef>
            <a:fontRef idx="minor">
              <a:schemeClr val="tx1">
                <a:hueOff val="0"/>
                <a:satOff val="0"/>
                <a:lumOff val="0"/>
                <a:alphaOff val="0"/>
              </a:schemeClr>
            </a:fontRef>
          </p:style>
        </p:sp>
        <p:sp>
          <p:nvSpPr>
            <p:cNvPr id="20" name="Freeform 19"/>
            <p:cNvSpPr/>
            <p:nvPr/>
          </p:nvSpPr>
          <p:spPr>
            <a:xfrm>
              <a:off x="6836456" y="4215790"/>
              <a:ext cx="4060144" cy="779097"/>
            </a:xfrm>
            <a:custGeom>
              <a:avLst/>
              <a:gdLst>
                <a:gd name="connsiteX0" fmla="*/ 0 w 2937023"/>
                <a:gd name="connsiteY0" fmla="*/ 0 h 779097"/>
                <a:gd name="connsiteX1" fmla="*/ 2937023 w 2937023"/>
                <a:gd name="connsiteY1" fmla="*/ 0 h 779097"/>
                <a:gd name="connsiteX2" fmla="*/ 2937023 w 2937023"/>
                <a:gd name="connsiteY2" fmla="*/ 779097 h 779097"/>
                <a:gd name="connsiteX3" fmla="*/ 0 w 2937023"/>
                <a:gd name="connsiteY3" fmla="*/ 779097 h 779097"/>
                <a:gd name="connsiteX4" fmla="*/ 0 w 2937023"/>
                <a:gd name="connsiteY4" fmla="*/ 0 h 779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023" h="779097">
                  <a:moveTo>
                    <a:pt x="0" y="0"/>
                  </a:moveTo>
                  <a:lnTo>
                    <a:pt x="2937023" y="0"/>
                  </a:lnTo>
                  <a:lnTo>
                    <a:pt x="2937023" y="779097"/>
                  </a:lnTo>
                  <a:lnTo>
                    <a:pt x="0" y="779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200" b="1" dirty="0">
                  <a:solidFill>
                    <a:srgbClr val="034680"/>
                  </a:solidFill>
                  <a:latin typeface="Arial" panose="020B0604020202020204" pitchFamily="34" charset="0"/>
                  <a:cs typeface="Arial" panose="020B0604020202020204" pitchFamily="34" charset="0"/>
                </a:rPr>
                <a:t>DE 401: Completed Program/Disenrollment – </a:t>
              </a:r>
              <a:r>
                <a:rPr lang="en-US" sz="1200" dirty="0">
                  <a:solidFill>
                    <a:srgbClr val="034680"/>
                  </a:solidFill>
                  <a:latin typeface="Arial" panose="020B0604020202020204" pitchFamily="34" charset="0"/>
                  <a:cs typeface="Arial" panose="020B0604020202020204" pitchFamily="34" charset="0"/>
                </a:rPr>
                <a:t>Removes Participant from the MSG Denominator</a:t>
              </a:r>
            </a:p>
            <a:p>
              <a:pPr lvl="0" algn="l" defTabSz="711200">
                <a:lnSpc>
                  <a:spcPct val="90000"/>
                </a:lnSpc>
                <a:spcBef>
                  <a:spcPct val="0"/>
                </a:spcBef>
                <a:spcAft>
                  <a:spcPct val="35000"/>
                </a:spcAft>
              </a:pPr>
              <a:r>
                <a:rPr lang="en-US" sz="1200" dirty="0">
                  <a:solidFill>
                    <a:srgbClr val="034680"/>
                  </a:solidFill>
                  <a:latin typeface="Arial" panose="020B0604020202020204" pitchFamily="34" charset="0"/>
                  <a:cs typeface="Arial" panose="020B0604020202020204" pitchFamily="34" charset="0"/>
                </a:rPr>
                <a:t>(must be verifiable through supporting documentation)</a:t>
              </a:r>
            </a:p>
          </p:txBody>
        </p:sp>
        <p:sp>
          <p:nvSpPr>
            <p:cNvPr id="21" name="Straight Connector 20"/>
            <p:cNvSpPr/>
            <p:nvPr/>
          </p:nvSpPr>
          <p:spPr>
            <a:xfrm>
              <a:off x="6447594" y="4555640"/>
              <a:ext cx="407193" cy="0"/>
            </a:xfrm>
            <a:prstGeom prst="line">
              <a:avLst/>
            </a:prstGeom>
          </p:spPr>
          <p:style>
            <a:lnRef idx="1">
              <a:schemeClr val="accent2">
                <a:tint val="50000"/>
                <a:hueOff val="0"/>
                <a:satOff val="0"/>
                <a:lumOff val="0"/>
                <a:alphaOff val="0"/>
              </a:schemeClr>
            </a:lnRef>
            <a:fillRef idx="0">
              <a:schemeClr val="accent2">
                <a:hueOff val="0"/>
                <a:satOff val="0"/>
                <a:lumOff val="0"/>
                <a:alphaOff val="0"/>
              </a:schemeClr>
            </a:fillRef>
            <a:effectRef idx="1">
              <a:schemeClr val="accent2">
                <a:hueOff val="0"/>
                <a:satOff val="0"/>
                <a:lumOff val="0"/>
                <a:alphaOff val="0"/>
              </a:schemeClr>
            </a:effectRef>
            <a:fontRef idx="minor">
              <a:schemeClr val="tx1">
                <a:hueOff val="0"/>
                <a:satOff val="0"/>
                <a:lumOff val="0"/>
                <a:alphaOff val="0"/>
              </a:schemeClr>
            </a:fontRef>
          </p:style>
        </p:sp>
        <p:sp>
          <p:nvSpPr>
            <p:cNvPr id="22" name="Straight Connector 21"/>
            <p:cNvSpPr/>
            <p:nvPr/>
          </p:nvSpPr>
          <p:spPr>
            <a:xfrm rot="5400000">
              <a:off x="5571693" y="4672478"/>
              <a:ext cx="991163" cy="756837"/>
            </a:xfrm>
            <a:prstGeom prst="line">
              <a:avLst/>
            </a:prstGeom>
          </p:spPr>
          <p:style>
            <a:lnRef idx="1">
              <a:schemeClr val="accent2">
                <a:tint val="50000"/>
                <a:hueOff val="0"/>
                <a:satOff val="0"/>
                <a:lumOff val="0"/>
                <a:alphaOff val="0"/>
              </a:schemeClr>
            </a:lnRef>
            <a:fillRef idx="0">
              <a:schemeClr val="accent2">
                <a:hueOff val="0"/>
                <a:satOff val="0"/>
                <a:lumOff val="0"/>
                <a:alphaOff val="0"/>
              </a:schemeClr>
            </a:fillRef>
            <a:effectRef idx="1">
              <a:schemeClr val="accent2">
                <a:hueOff val="0"/>
                <a:satOff val="0"/>
                <a:lumOff val="0"/>
                <a:alphaOff val="0"/>
              </a:schemeClr>
            </a:effectRef>
            <a:fontRef idx="minor">
              <a:schemeClr val="tx1">
                <a:hueOff val="0"/>
                <a:satOff val="0"/>
                <a:lumOff val="0"/>
                <a:alphaOff val="0"/>
              </a:schemeClr>
            </a:fontRef>
          </p:style>
        </p:sp>
      </p:grpSp>
      <p:sp>
        <p:nvSpPr>
          <p:cNvPr id="4" name="Slide Number Placeholder 3"/>
          <p:cNvSpPr>
            <a:spLocks noGrp="1"/>
          </p:cNvSpPr>
          <p:nvPr>
            <p:ph type="sldNum" sz="quarter" idx="12"/>
          </p:nvPr>
        </p:nvSpPr>
        <p:spPr/>
        <p:txBody>
          <a:bodyPr/>
          <a:lstStyle/>
          <a:p>
            <a:fld id="{A7F8E3F6-DE14-48B2-B2BC-6FABA9630FB8}" type="slidenum">
              <a:rPr lang="en-US" smtClean="0"/>
              <a:t>36</a:t>
            </a:fld>
            <a:endParaRPr lang="en-US" dirty="0"/>
          </a:p>
        </p:txBody>
      </p:sp>
    </p:spTree>
    <p:extLst>
      <p:ext uri="{BB962C8B-B14F-4D97-AF65-F5344CB8AC3E}">
        <p14:creationId xmlns:p14="http://schemas.microsoft.com/office/powerpoint/2010/main" val="355000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57" y="2914650"/>
            <a:ext cx="9001173" cy="1557338"/>
          </a:xfrm>
        </p:spPr>
        <p:txBody>
          <a:bodyPr/>
          <a:lstStyle/>
          <a:p>
            <a:r>
              <a:rPr lang="en-US" dirty="0" smtClean="0"/>
              <a:t>Reporting MSGs Earned</a:t>
            </a:r>
            <a:endParaRPr lang="en-US" dirty="0"/>
          </a:p>
        </p:txBody>
      </p:sp>
      <p:sp>
        <p:nvSpPr>
          <p:cNvPr id="3" name="Text Placeholder 2"/>
          <p:cNvSpPr>
            <a:spLocks noGrp="1"/>
          </p:cNvSpPr>
          <p:nvPr>
            <p:ph type="body" idx="1"/>
          </p:nvPr>
        </p:nvSpPr>
        <p:spPr>
          <a:xfrm>
            <a:off x="947057" y="4589463"/>
            <a:ext cx="9165771" cy="1011237"/>
          </a:xfrm>
        </p:spPr>
        <p:txBody>
          <a:bodyPr/>
          <a:lstStyle/>
          <a:p>
            <a:r>
              <a:rPr lang="en-US" dirty="0" smtClean="0"/>
              <a:t>Positive Outcome in WIOA Performance Indicator Calculations</a:t>
            </a:r>
            <a:endParaRPr lang="en-US" dirty="0"/>
          </a:p>
        </p:txBody>
      </p:sp>
    </p:spTree>
    <p:extLst>
      <p:ext uri="{BB962C8B-B14F-4D97-AF65-F5344CB8AC3E}">
        <p14:creationId xmlns:p14="http://schemas.microsoft.com/office/powerpoint/2010/main" val="182839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MSG Earned – PD 19-03 </a:t>
            </a:r>
            <a:endParaRPr lang="en-US" dirty="0"/>
          </a:p>
        </p:txBody>
      </p:sp>
      <p:sp>
        <p:nvSpPr>
          <p:cNvPr id="5" name="Content Placeholder 4"/>
          <p:cNvSpPr>
            <a:spLocks noGrp="1"/>
          </p:cNvSpPr>
          <p:nvPr>
            <p:ph idx="1"/>
          </p:nvPr>
        </p:nvSpPr>
        <p:spPr/>
        <p:txBody>
          <a:bodyPr/>
          <a:lstStyle/>
          <a:p>
            <a:pPr marL="0" indent="0">
              <a:lnSpc>
                <a:spcPct val="100000"/>
              </a:lnSpc>
              <a:buNone/>
            </a:pPr>
            <a:r>
              <a:rPr lang="en-US" dirty="0" smtClean="0"/>
              <a:t>Five measures of documented progress that specify a skill gain:</a:t>
            </a:r>
          </a:p>
          <a:p>
            <a:pPr marL="777240" lvl="1" indent="-457200">
              <a:lnSpc>
                <a:spcPct val="100000"/>
              </a:lnSpc>
              <a:buFont typeface="+mj-lt"/>
              <a:buAutoNum type="arabicPeriod"/>
            </a:pPr>
            <a:r>
              <a:rPr lang="en-US" dirty="0" smtClean="0"/>
              <a:t>DE 343</a:t>
            </a:r>
            <a:r>
              <a:rPr lang="en-US" dirty="0"/>
              <a:t>: Measurable Skill Gains: Educational Functional Level (EFL</a:t>
            </a:r>
            <a:r>
              <a:rPr lang="en-US" dirty="0" smtClean="0"/>
              <a:t>)</a:t>
            </a:r>
          </a:p>
          <a:p>
            <a:pPr marL="777240" lvl="1" indent="-457200">
              <a:lnSpc>
                <a:spcPct val="100000"/>
              </a:lnSpc>
              <a:buFont typeface="+mj-lt"/>
              <a:buAutoNum type="arabicPeriod"/>
            </a:pPr>
            <a:r>
              <a:rPr lang="en-US" dirty="0" smtClean="0"/>
              <a:t>DE 344</a:t>
            </a:r>
            <a:r>
              <a:rPr lang="en-US" dirty="0"/>
              <a:t>: Measurable Skill Gains: </a:t>
            </a:r>
            <a:r>
              <a:rPr lang="en-US" dirty="0" smtClean="0"/>
              <a:t>Secondary (secondary school diploma or its recognized equivalent) – </a:t>
            </a:r>
            <a:r>
              <a:rPr lang="en-US" b="1" dirty="0" smtClean="0"/>
              <a:t>Modified Reporting Instructions </a:t>
            </a:r>
          </a:p>
          <a:p>
            <a:pPr marL="777240" lvl="1" indent="-457200">
              <a:lnSpc>
                <a:spcPct val="100000"/>
              </a:lnSpc>
              <a:buFont typeface="+mj-lt"/>
              <a:buAutoNum type="arabicPeriod"/>
            </a:pPr>
            <a:r>
              <a:rPr lang="en-US" dirty="0" smtClean="0"/>
              <a:t>DE 345</a:t>
            </a:r>
            <a:r>
              <a:rPr lang="en-US" dirty="0"/>
              <a:t>: Measurable Skill Gains: Secondary or Postsecondary Transcript/Report </a:t>
            </a:r>
            <a:r>
              <a:rPr lang="en-US" dirty="0" smtClean="0"/>
              <a:t>Card</a:t>
            </a:r>
            <a:r>
              <a:rPr lang="en-US" dirty="0"/>
              <a:t> – </a:t>
            </a:r>
            <a:r>
              <a:rPr lang="en-US" b="1" dirty="0"/>
              <a:t>Modified Reporting Instructions </a:t>
            </a:r>
            <a:endParaRPr lang="en-US" b="1" dirty="0" smtClean="0"/>
          </a:p>
          <a:p>
            <a:pPr marL="777240" lvl="1" indent="-457200">
              <a:lnSpc>
                <a:spcPct val="100000"/>
              </a:lnSpc>
              <a:buFont typeface="+mj-lt"/>
              <a:buAutoNum type="arabicPeriod"/>
            </a:pPr>
            <a:r>
              <a:rPr lang="en-US" dirty="0" smtClean="0"/>
              <a:t>DE 346</a:t>
            </a:r>
            <a:r>
              <a:rPr lang="en-US" dirty="0"/>
              <a:t>: Measurable Skill Gains: Training </a:t>
            </a:r>
            <a:r>
              <a:rPr lang="en-US" dirty="0" smtClean="0"/>
              <a:t>Milestone (satisfactory or better progress report toward established milestone)</a:t>
            </a:r>
          </a:p>
          <a:p>
            <a:pPr marL="777240" lvl="1" indent="-457200">
              <a:lnSpc>
                <a:spcPct val="100000"/>
              </a:lnSpc>
              <a:buFont typeface="+mj-lt"/>
              <a:buAutoNum type="arabicPeriod"/>
            </a:pPr>
            <a:r>
              <a:rPr lang="en-US" dirty="0" smtClean="0"/>
              <a:t>DE 347</a:t>
            </a:r>
            <a:r>
              <a:rPr lang="en-US" dirty="0"/>
              <a:t>: Measurable Skill Gains: Skills </a:t>
            </a:r>
            <a:r>
              <a:rPr lang="en-US" dirty="0" smtClean="0"/>
              <a:t>Progression (successful passage of a required exam)</a:t>
            </a:r>
          </a:p>
        </p:txBody>
      </p:sp>
    </p:spTree>
    <p:extLst>
      <p:ext uri="{BB962C8B-B14F-4D97-AF65-F5344CB8AC3E}">
        <p14:creationId xmlns:p14="http://schemas.microsoft.com/office/powerpoint/2010/main" val="389953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MSG Example – DE 343 &amp; DE 344</a:t>
            </a:r>
            <a:endParaRPr lang="en-US" dirty="0"/>
          </a:p>
        </p:txBody>
      </p:sp>
      <p:graphicFrame>
        <p:nvGraphicFramePr>
          <p:cNvPr id="6" name="Content Placeholder 4" descr="Table: VR Counseling and Guidance - service outlined on participants IPE, dated Oct. 15, 2019."/>
          <p:cNvGraphicFramePr>
            <a:graphicFrameLocks noGrp="1"/>
          </p:cNvGraphicFramePr>
          <p:nvPr>
            <p:ph idx="1"/>
            <p:extLst>
              <p:ext uri="{D42A27DB-BD31-4B8C-83A1-F6EECF244321}">
                <p14:modId xmlns:p14="http://schemas.microsoft.com/office/powerpoint/2010/main" val="1463067615"/>
              </p:ext>
            </p:extLst>
          </p:nvPr>
        </p:nvGraphicFramePr>
        <p:xfrm>
          <a:off x="228598" y="1732913"/>
          <a:ext cx="11768291" cy="4642085"/>
        </p:xfrm>
        <a:graphic>
          <a:graphicData uri="http://schemas.openxmlformats.org/drawingml/2006/table">
            <a:tbl>
              <a:tblPr firstRow="1" bandRow="1">
                <a:tableStyleId>{93296810-A885-4BE3-A3E7-6D5BEEA58F35}</a:tableStyleId>
              </a:tblPr>
              <a:tblGrid>
                <a:gridCol w="781808">
                  <a:extLst>
                    <a:ext uri="{9D8B030D-6E8A-4147-A177-3AD203B41FA5}">
                      <a16:colId xmlns:a16="http://schemas.microsoft.com/office/drawing/2014/main" val="3821878134"/>
                    </a:ext>
                  </a:extLst>
                </a:gridCol>
                <a:gridCol w="1012795">
                  <a:extLst>
                    <a:ext uri="{9D8B030D-6E8A-4147-A177-3AD203B41FA5}">
                      <a16:colId xmlns:a16="http://schemas.microsoft.com/office/drawing/2014/main" val="3163011715"/>
                    </a:ext>
                  </a:extLst>
                </a:gridCol>
                <a:gridCol w="617129">
                  <a:extLst>
                    <a:ext uri="{9D8B030D-6E8A-4147-A177-3AD203B41FA5}">
                      <a16:colId xmlns:a16="http://schemas.microsoft.com/office/drawing/2014/main" val="1487718980"/>
                    </a:ext>
                  </a:extLst>
                </a:gridCol>
                <a:gridCol w="982980">
                  <a:extLst>
                    <a:ext uri="{9D8B030D-6E8A-4147-A177-3AD203B41FA5}">
                      <a16:colId xmlns:a16="http://schemas.microsoft.com/office/drawing/2014/main" val="1666193071"/>
                    </a:ext>
                  </a:extLst>
                </a:gridCol>
                <a:gridCol w="793770">
                  <a:extLst>
                    <a:ext uri="{9D8B030D-6E8A-4147-A177-3AD203B41FA5}">
                      <a16:colId xmlns:a16="http://schemas.microsoft.com/office/drawing/2014/main" val="4259572773"/>
                    </a:ext>
                  </a:extLst>
                </a:gridCol>
                <a:gridCol w="840159">
                  <a:extLst>
                    <a:ext uri="{9D8B030D-6E8A-4147-A177-3AD203B41FA5}">
                      <a16:colId xmlns:a16="http://schemas.microsoft.com/office/drawing/2014/main" val="125506696"/>
                    </a:ext>
                  </a:extLst>
                </a:gridCol>
                <a:gridCol w="989777">
                  <a:extLst>
                    <a:ext uri="{9D8B030D-6E8A-4147-A177-3AD203B41FA5}">
                      <a16:colId xmlns:a16="http://schemas.microsoft.com/office/drawing/2014/main" val="423079317"/>
                    </a:ext>
                  </a:extLst>
                </a:gridCol>
                <a:gridCol w="1024304">
                  <a:extLst>
                    <a:ext uri="{9D8B030D-6E8A-4147-A177-3AD203B41FA5}">
                      <a16:colId xmlns:a16="http://schemas.microsoft.com/office/drawing/2014/main" val="3310300203"/>
                    </a:ext>
                  </a:extLst>
                </a:gridCol>
                <a:gridCol w="3602327">
                  <a:extLst>
                    <a:ext uri="{9D8B030D-6E8A-4147-A177-3AD203B41FA5}">
                      <a16:colId xmlns:a16="http://schemas.microsoft.com/office/drawing/2014/main" val="1006620982"/>
                    </a:ext>
                  </a:extLst>
                </a:gridCol>
                <a:gridCol w="1123242">
                  <a:extLst>
                    <a:ext uri="{9D8B030D-6E8A-4147-A177-3AD203B41FA5}">
                      <a16:colId xmlns:a16="http://schemas.microsoft.com/office/drawing/2014/main" val="2664441665"/>
                    </a:ext>
                  </a:extLst>
                </a:gridCol>
              </a:tblGrid>
              <a:tr h="852628">
                <a:tc>
                  <a:txBody>
                    <a:bodyPr/>
                    <a:lstStyle/>
                    <a:p>
                      <a:pPr algn="ctr"/>
                      <a:r>
                        <a:rPr lang="en-US" sz="1200" dirty="0">
                          <a:latin typeface="Arial" panose="020B0604020202020204" pitchFamily="34" charset="0"/>
                          <a:cs typeface="Arial" panose="020B0604020202020204" pitchFamily="34" charset="0"/>
                        </a:rPr>
                        <a:t>Element Number</a:t>
                      </a:r>
                    </a:p>
                  </a:txBody>
                  <a:tcPr/>
                </a:tc>
                <a:tc>
                  <a:txBody>
                    <a:bodyPr/>
                    <a:lstStyle/>
                    <a:p>
                      <a:pPr algn="ctr"/>
                      <a:r>
                        <a:rPr lang="en-US" sz="1200" dirty="0">
                          <a:latin typeface="Arial" panose="020B0604020202020204" pitchFamily="34" charset="0"/>
                          <a:cs typeface="Arial" panose="020B0604020202020204" pitchFamily="34" charset="0"/>
                        </a:rPr>
                        <a:t>Element Name</a:t>
                      </a:r>
                    </a:p>
                  </a:txBody>
                  <a:tcPr/>
                </a:tc>
                <a:tc>
                  <a:txBody>
                    <a:bodyPr/>
                    <a:lstStyle/>
                    <a:p>
                      <a:pPr algn="ctr"/>
                      <a:r>
                        <a:rPr lang="en-US" sz="1200" dirty="0">
                          <a:latin typeface="Arial" panose="020B0604020202020204" pitchFamily="34" charset="0"/>
                          <a:cs typeface="Arial" panose="020B0604020202020204" pitchFamily="34" charset="0"/>
                        </a:rPr>
                        <a:t>Data Type</a:t>
                      </a:r>
                    </a:p>
                  </a:txBody>
                  <a:tcPr/>
                </a:tc>
                <a:tc>
                  <a:txBody>
                    <a:bodyPr/>
                    <a:lstStyle/>
                    <a:p>
                      <a:pPr algn="ctr"/>
                      <a:r>
                        <a:rPr lang="en-US" sz="1200" dirty="0">
                          <a:latin typeface="Arial" panose="020B0604020202020204" pitchFamily="34" charset="0"/>
                          <a:cs typeface="Arial" panose="020B0604020202020204" pitchFamily="34" charset="0"/>
                        </a:rPr>
                        <a:t>Change (from</a:t>
                      </a:r>
                      <a:r>
                        <a:rPr lang="en-US" sz="1200" baseline="0" dirty="0">
                          <a:latin typeface="Arial" panose="020B0604020202020204" pitchFamily="34" charset="0"/>
                          <a:cs typeface="Arial" panose="020B0604020202020204" pitchFamily="34" charset="0"/>
                        </a:rPr>
                        <a:t> PD1604)</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PIRL Element</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Report at</a:t>
                      </a:r>
                    </a:p>
                  </a:txBody>
                  <a:tcPr/>
                </a:tc>
                <a:tc>
                  <a:txBody>
                    <a:bodyPr/>
                    <a:lstStyle/>
                    <a:p>
                      <a:pPr algn="ctr"/>
                      <a:r>
                        <a:rPr lang="en-US" sz="1200" dirty="0">
                          <a:latin typeface="Arial" panose="020B0604020202020204" pitchFamily="34" charset="0"/>
                          <a:cs typeface="Arial" panose="020B0604020202020204" pitchFamily="34" charset="0"/>
                        </a:rPr>
                        <a:t>Report</a:t>
                      </a:r>
                    </a:p>
                  </a:txBody>
                  <a:tcPr/>
                </a:tc>
                <a:tc>
                  <a:txBody>
                    <a:bodyPr/>
                    <a:lstStyle/>
                    <a:p>
                      <a:pPr algn="ctr"/>
                      <a:r>
                        <a:rPr lang="en-US" sz="1200" dirty="0">
                          <a:latin typeface="Arial" panose="020B0604020202020204" pitchFamily="34" charset="0"/>
                          <a:cs typeface="Arial" panose="020B0604020202020204" pitchFamily="34" charset="0"/>
                        </a:rPr>
                        <a:t>Updateable after initial reporting (Y/N)</a:t>
                      </a:r>
                    </a:p>
                  </a:txBody>
                  <a:tcPr/>
                </a:tc>
                <a:tc>
                  <a:txBody>
                    <a:bodyPr/>
                    <a:lstStyle/>
                    <a:p>
                      <a:pPr algn="ctr"/>
                      <a:r>
                        <a:rPr lang="en-US" sz="1200" dirty="0">
                          <a:latin typeface="Arial" panose="020B0604020202020204" pitchFamily="34" charset="0"/>
                          <a:cs typeface="Arial" panose="020B0604020202020204" pitchFamily="34" charset="0"/>
                        </a:rPr>
                        <a:t>Definitions or Instructions</a:t>
                      </a:r>
                    </a:p>
                  </a:txBody>
                  <a:tcPr/>
                </a:tc>
                <a:tc>
                  <a:txBody>
                    <a:bodyPr/>
                    <a:lstStyle/>
                    <a:p>
                      <a:pPr algn="ctr"/>
                      <a:r>
                        <a:rPr lang="en-US" sz="1200" dirty="0">
                          <a:latin typeface="Arial" panose="020B0604020202020204" pitchFamily="34" charset="0"/>
                          <a:cs typeface="Arial" panose="020B0604020202020204" pitchFamily="34" charset="0"/>
                        </a:rPr>
                        <a:t>Code Values</a:t>
                      </a:r>
                    </a:p>
                  </a:txBody>
                  <a:tcPr/>
                </a:tc>
                <a:extLst>
                  <a:ext uri="{0D108BD9-81ED-4DB2-BD59-A6C34878D82A}">
                    <a16:rowId xmlns:a16="http://schemas.microsoft.com/office/drawing/2014/main" val="1172979440"/>
                  </a:ext>
                </a:extLst>
              </a:tr>
              <a:tr h="1799992">
                <a:tc>
                  <a:txBody>
                    <a:bodyPr/>
                    <a:lstStyle/>
                    <a:p>
                      <a:r>
                        <a:rPr lang="en-US" sz="1200" dirty="0" smtClean="0">
                          <a:latin typeface="Arial" panose="020B0604020202020204" pitchFamily="34" charset="0"/>
                          <a:cs typeface="Arial" panose="020B0604020202020204" pitchFamily="34" charset="0"/>
                        </a:rPr>
                        <a:t>343</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Measurable Skill Gains: Educational Functioning Level (EFL)</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DATE</a:t>
                      </a:r>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No</a:t>
                      </a:r>
                    </a:p>
                  </a:txBody>
                  <a:tcPr/>
                </a:tc>
                <a:tc>
                  <a:txBody>
                    <a:bodyPr/>
                    <a:lstStyle/>
                    <a:p>
                      <a:r>
                        <a:rPr lang="en-US" sz="1200" dirty="0" smtClean="0">
                          <a:latin typeface="Arial" panose="020B0604020202020204" pitchFamily="34" charset="0"/>
                          <a:cs typeface="Arial" panose="020B0604020202020204" pitchFamily="34" charset="0"/>
                        </a:rPr>
                        <a:t>1806</a:t>
                      </a:r>
                      <a:endParaRPr lang="en-US" sz="12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anose="020B0604020202020204" pitchFamily="34" charset="0"/>
                          <a:cs typeface="Arial" panose="020B0604020202020204" pitchFamily="34" charset="0"/>
                        </a:rPr>
                        <a:t>MSG </a:t>
                      </a:r>
                      <a:r>
                        <a:rPr lang="en-US" sz="1200" baseline="0" dirty="0">
                          <a:latin typeface="Arial" panose="020B0604020202020204" pitchFamily="34" charset="0"/>
                          <a:cs typeface="Arial" panose="020B0604020202020204" pitchFamily="34" charset="0"/>
                        </a:rPr>
                        <a:t>Data Elements</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Upon Occurrence</a:t>
                      </a:r>
                    </a:p>
                  </a:txBody>
                  <a:tcPr/>
                </a:tc>
                <a:tc>
                  <a:txBody>
                    <a:bodyPr/>
                    <a:lstStyle/>
                    <a:p>
                      <a:r>
                        <a:rPr lang="en-US" sz="1200" dirty="0">
                          <a:latin typeface="Arial" panose="020B0604020202020204" pitchFamily="34" charset="0"/>
                          <a:cs typeface="Arial" panose="020B0604020202020204" pitchFamily="34" charset="0"/>
                        </a:rPr>
                        <a:t>Yes</a:t>
                      </a:r>
                    </a:p>
                  </a:txBody>
                  <a:tcPr/>
                </a:tc>
                <a:tc>
                  <a:txBody>
                    <a:bodyPr/>
                    <a:lstStyle/>
                    <a:p>
                      <a:r>
                        <a:rPr lang="en-US" sz="1200" dirty="0" smtClean="0">
                          <a:latin typeface="Arial" panose="020B0604020202020204" pitchFamily="34" charset="0"/>
                          <a:cs typeface="Arial" panose="020B0604020202020204" pitchFamily="34" charset="0"/>
                        </a:rPr>
                        <a:t>Record the most recent date the participant, who received instruction below the postsecondary education level, achieved at least one EFL. </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The date must be verifiable through supporting documentation </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Leave blank if this data element does not apply to the participant</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YYYYMMDD</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4939447"/>
                  </a:ext>
                </a:extLst>
              </a:tr>
              <a:tr h="1989465">
                <a:tc>
                  <a:txBody>
                    <a:bodyPr/>
                    <a:lstStyle/>
                    <a:p>
                      <a:r>
                        <a:rPr lang="en-US" sz="1200" dirty="0" smtClean="0">
                          <a:latin typeface="Arial" panose="020B0604020202020204" pitchFamily="34" charset="0"/>
                          <a:cs typeface="Arial" panose="020B0604020202020204" pitchFamily="34" charset="0"/>
                        </a:rPr>
                        <a:t>344</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Measurable</a:t>
                      </a:r>
                      <a:r>
                        <a:rPr lang="en-US" sz="1200" baseline="0" dirty="0" smtClean="0">
                          <a:latin typeface="Arial" panose="020B0604020202020204" pitchFamily="34" charset="0"/>
                          <a:cs typeface="Arial" panose="020B0604020202020204" pitchFamily="34" charset="0"/>
                        </a:rPr>
                        <a:t> Skill Gains: Secondary</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DATE</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Modified</a:t>
                      </a:r>
                      <a:r>
                        <a:rPr lang="en-US" sz="1200" baseline="0" dirty="0" smtClean="0">
                          <a:latin typeface="Arial" panose="020B0604020202020204" pitchFamily="34" charset="0"/>
                          <a:cs typeface="Arial" panose="020B0604020202020204" pitchFamily="34" charset="0"/>
                        </a:rPr>
                        <a:t> reporting instructions</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1808</a:t>
                      </a:r>
                      <a:endParaRPr lang="en-US" sz="12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anose="020B0604020202020204" pitchFamily="34" charset="0"/>
                          <a:cs typeface="Arial" panose="020B0604020202020204" pitchFamily="34" charset="0"/>
                        </a:rPr>
                        <a:t>MSG Data Elements</a:t>
                      </a:r>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Upon Occurrence</a:t>
                      </a:r>
                    </a:p>
                  </a:txBody>
                  <a:tcPr/>
                </a:tc>
                <a:tc>
                  <a:txBody>
                    <a:bodyPr/>
                    <a:lstStyle/>
                    <a:p>
                      <a:r>
                        <a:rPr lang="en-US" sz="1200" dirty="0">
                          <a:latin typeface="Arial" panose="020B0604020202020204" pitchFamily="34" charset="0"/>
                          <a:cs typeface="Arial" panose="020B0604020202020204" pitchFamily="34" charset="0"/>
                        </a:rPr>
                        <a:t>Yes</a:t>
                      </a:r>
                    </a:p>
                  </a:txBody>
                  <a:tcPr/>
                </a:tc>
                <a:tc>
                  <a:txBody>
                    <a:bodyPr/>
                    <a:lstStyle/>
                    <a:p>
                      <a:r>
                        <a:rPr lang="en-US" sz="1200" dirty="0" smtClean="0">
                          <a:latin typeface="Arial" panose="020B0604020202020204" pitchFamily="34" charset="0"/>
                          <a:cs typeface="Arial" panose="020B0604020202020204" pitchFamily="34" charset="0"/>
                        </a:rPr>
                        <a:t>Report the date that the individual attained a secondary school diploma or its recognized equivalent. </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The date must be verifiable through supporting documentation.</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Leave blank if this data element does not apply to the individual</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YYYYMMDD</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76059223"/>
                  </a:ext>
                </a:extLst>
              </a:tr>
            </a:tbl>
          </a:graphicData>
        </a:graphic>
      </p:graphicFrame>
      <p:sp>
        <p:nvSpPr>
          <p:cNvPr id="8" name="Oval 7" descr="&quot;&quot;"/>
          <p:cNvSpPr/>
          <p:nvPr/>
        </p:nvSpPr>
        <p:spPr>
          <a:xfrm>
            <a:off x="6667110" y="3170160"/>
            <a:ext cx="4478760" cy="738900"/>
          </a:xfrm>
          <a:prstGeom prst="ellipse">
            <a:avLst/>
          </a:prstGeom>
          <a:noFill/>
          <a:ln w="36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D1C24"/>
              </a:solidFill>
            </a:endParaRPr>
          </a:p>
        </p:txBody>
      </p:sp>
      <p:sp>
        <p:nvSpPr>
          <p:cNvPr id="9" name="Oval 8" descr="&quot;&quot;"/>
          <p:cNvSpPr/>
          <p:nvPr/>
        </p:nvSpPr>
        <p:spPr>
          <a:xfrm>
            <a:off x="6667110" y="4976857"/>
            <a:ext cx="4478760" cy="738900"/>
          </a:xfrm>
          <a:prstGeom prst="ellipse">
            <a:avLst/>
          </a:prstGeom>
          <a:noFill/>
          <a:ln w="36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D1C24"/>
              </a:solidFill>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39</a:t>
            </a:fld>
            <a:endParaRPr lang="en-US" dirty="0"/>
          </a:p>
        </p:txBody>
      </p:sp>
    </p:spTree>
    <p:extLst>
      <p:ext uri="{BB962C8B-B14F-4D97-AF65-F5344CB8AC3E}">
        <p14:creationId xmlns:p14="http://schemas.microsoft.com/office/powerpoint/2010/main" val="381061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8" y="2914650"/>
            <a:ext cx="8143242" cy="1557338"/>
          </a:xfrm>
        </p:spPr>
        <p:txBody>
          <a:bodyPr/>
          <a:lstStyle/>
          <a:p>
            <a:r>
              <a:rPr lang="en-US" dirty="0" smtClean="0"/>
              <a:t>Measurable Skill Gains (MSG) &amp;</a:t>
            </a:r>
            <a:br>
              <a:rPr lang="en-US" dirty="0" smtClean="0"/>
            </a:br>
            <a:r>
              <a:rPr lang="en-US" dirty="0" smtClean="0"/>
              <a:t>Credential Attainment</a:t>
            </a:r>
            <a:r>
              <a:rPr lang="en-US" dirty="0"/>
              <a:t> </a:t>
            </a:r>
            <a:r>
              <a:rPr lang="en-US" dirty="0" smtClean="0"/>
              <a:t>(5/8 </a:t>
            </a:r>
            <a:r>
              <a:rPr lang="en-US" dirty="0"/>
              <a:t>Training Series)</a:t>
            </a:r>
          </a:p>
        </p:txBody>
      </p:sp>
      <p:sp>
        <p:nvSpPr>
          <p:cNvPr id="3" name="Text Placeholder 2"/>
          <p:cNvSpPr>
            <a:spLocks noGrp="1"/>
          </p:cNvSpPr>
          <p:nvPr>
            <p:ph type="body" idx="1"/>
          </p:nvPr>
        </p:nvSpPr>
        <p:spPr/>
        <p:txBody>
          <a:bodyPr/>
          <a:lstStyle/>
          <a:p>
            <a:r>
              <a:rPr lang="en-US" dirty="0" smtClean="0"/>
              <a:t>December </a:t>
            </a:r>
            <a:r>
              <a:rPr lang="en-US" dirty="0"/>
              <a:t>2019</a:t>
            </a:r>
          </a:p>
        </p:txBody>
      </p:sp>
    </p:spTree>
    <p:extLst>
      <p:ext uri="{BB962C8B-B14F-4D97-AF65-F5344CB8AC3E}">
        <p14:creationId xmlns:p14="http://schemas.microsoft.com/office/powerpoint/2010/main" val="309433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MSG Rate – Calculation </a:t>
            </a:r>
            <a:endParaRPr lang="en-US" dirty="0"/>
          </a:p>
        </p:txBody>
      </p:sp>
      <p:sp>
        <p:nvSpPr>
          <p:cNvPr id="3" name="Content Placeholder 2"/>
          <p:cNvSpPr>
            <a:spLocks noGrp="1"/>
          </p:cNvSpPr>
          <p:nvPr>
            <p:ph idx="1"/>
          </p:nvPr>
        </p:nvSpPr>
        <p:spPr/>
        <p:txBody>
          <a:bodyPr/>
          <a:lstStyle/>
          <a:p>
            <a:pPr marL="0" indent="0">
              <a:buNone/>
            </a:pPr>
            <a:r>
              <a:rPr lang="en-US" dirty="0" smtClean="0"/>
              <a:t>Data elements required for the MSG calculation: </a:t>
            </a:r>
          </a:p>
          <a:p>
            <a:pPr lvl="1"/>
            <a:r>
              <a:rPr lang="en-US" dirty="0" smtClean="0"/>
              <a:t>Must be participants </a:t>
            </a:r>
          </a:p>
          <a:p>
            <a:pPr lvl="1"/>
            <a:r>
              <a:rPr lang="en-US" dirty="0" smtClean="0"/>
              <a:t>Must </a:t>
            </a:r>
            <a:r>
              <a:rPr lang="en-US" dirty="0" smtClean="0"/>
              <a:t>be within </a:t>
            </a:r>
            <a:r>
              <a:rPr lang="en-US" dirty="0" smtClean="0"/>
              <a:t>a program year</a:t>
            </a:r>
          </a:p>
          <a:p>
            <a:pPr lvl="1"/>
            <a:r>
              <a:rPr lang="en-US" dirty="0" smtClean="0"/>
              <a:t>Must have DE 85 </a:t>
            </a:r>
          </a:p>
          <a:p>
            <a:pPr lvl="1"/>
            <a:r>
              <a:rPr lang="en-US" dirty="0" smtClean="0"/>
              <a:t>Must have at least one of the MSG DE (343-347) reported</a:t>
            </a:r>
          </a:p>
        </p:txBody>
      </p:sp>
      <p:sp>
        <p:nvSpPr>
          <p:cNvPr id="4" name="Slide Number Placeholder 3"/>
          <p:cNvSpPr>
            <a:spLocks noGrp="1"/>
          </p:cNvSpPr>
          <p:nvPr>
            <p:ph type="sldNum" sz="quarter" idx="12"/>
          </p:nvPr>
        </p:nvSpPr>
        <p:spPr/>
        <p:txBody>
          <a:bodyPr/>
          <a:lstStyle/>
          <a:p>
            <a:fld id="{A7F8E3F6-DE14-48B2-B2BC-6FABA9630FB8}" type="slidenum">
              <a:rPr lang="en-US" smtClean="0"/>
              <a:pPr/>
              <a:t>40</a:t>
            </a:fld>
            <a:endParaRPr lang="en-US" dirty="0"/>
          </a:p>
        </p:txBody>
      </p:sp>
    </p:spTree>
    <p:extLst>
      <p:ext uri="{BB962C8B-B14F-4D97-AF65-F5344CB8AC3E}">
        <p14:creationId xmlns:p14="http://schemas.microsoft.com/office/powerpoint/2010/main" val="329329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MSG Example – Samuel </a:t>
            </a:r>
            <a:endParaRPr lang="en-US" dirty="0"/>
          </a:p>
        </p:txBody>
      </p:sp>
      <p:grpSp>
        <p:nvGrpSpPr>
          <p:cNvPr id="23" name="Group 22" descr="MSG Example: Samuel"/>
          <p:cNvGrpSpPr/>
          <p:nvPr/>
        </p:nvGrpSpPr>
        <p:grpSpPr>
          <a:xfrm>
            <a:off x="3372670" y="1615218"/>
            <a:ext cx="5390329" cy="5169393"/>
            <a:chOff x="3372670" y="1615218"/>
            <a:chExt cx="5390329" cy="5169393"/>
          </a:xfrm>
        </p:grpSpPr>
        <p:grpSp>
          <p:nvGrpSpPr>
            <p:cNvPr id="3" name="Group 2"/>
            <p:cNvGrpSpPr/>
            <p:nvPr/>
          </p:nvGrpSpPr>
          <p:grpSpPr>
            <a:xfrm>
              <a:off x="3539874" y="1615218"/>
              <a:ext cx="5012160" cy="5169393"/>
              <a:chOff x="3539874" y="1615218"/>
              <a:chExt cx="5012160" cy="5169393"/>
            </a:xfrm>
          </p:grpSpPr>
          <p:sp>
            <p:nvSpPr>
              <p:cNvPr id="11" name="Freeform 10" descr="A young man looks at the camera."/>
              <p:cNvSpPr/>
              <p:nvPr/>
            </p:nvSpPr>
            <p:spPr>
              <a:xfrm>
                <a:off x="5077750" y="1615218"/>
                <a:ext cx="2036499" cy="1618100"/>
              </a:xfrm>
              <a:custGeom>
                <a:avLst/>
                <a:gdLst>
                  <a:gd name="connsiteX0" fmla="*/ 0 w 2036499"/>
                  <a:gd name="connsiteY0" fmla="*/ 809050 h 1618100"/>
                  <a:gd name="connsiteX1" fmla="*/ 1018250 w 2036499"/>
                  <a:gd name="connsiteY1" fmla="*/ 0 h 1618100"/>
                  <a:gd name="connsiteX2" fmla="*/ 2036499 w 2036499"/>
                  <a:gd name="connsiteY2" fmla="*/ 0 h 1618100"/>
                  <a:gd name="connsiteX3" fmla="*/ 2036499 w 2036499"/>
                  <a:gd name="connsiteY3" fmla="*/ 809050 h 1618100"/>
                  <a:gd name="connsiteX4" fmla="*/ 1018249 w 2036499"/>
                  <a:gd name="connsiteY4" fmla="*/ 1618100 h 1618100"/>
                  <a:gd name="connsiteX5" fmla="*/ -1 w 2036499"/>
                  <a:gd name="connsiteY5" fmla="*/ 809050 h 1618100"/>
                  <a:gd name="connsiteX6" fmla="*/ 0 w 2036499"/>
                  <a:gd name="connsiteY6" fmla="*/ 809050 h 16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6499" h="1618100">
                    <a:moveTo>
                      <a:pt x="0" y="809050"/>
                    </a:moveTo>
                    <a:cubicBezTo>
                      <a:pt x="0" y="362224"/>
                      <a:pt x="455886" y="0"/>
                      <a:pt x="1018250" y="0"/>
                    </a:cubicBezTo>
                    <a:lnTo>
                      <a:pt x="2036499" y="0"/>
                    </a:lnTo>
                    <a:lnTo>
                      <a:pt x="2036499" y="809050"/>
                    </a:lnTo>
                    <a:cubicBezTo>
                      <a:pt x="2036499" y="1255876"/>
                      <a:pt x="1580613" y="1618100"/>
                      <a:pt x="1018249" y="1618100"/>
                    </a:cubicBezTo>
                    <a:cubicBezTo>
                      <a:pt x="455885" y="1618100"/>
                      <a:pt x="-1" y="1255876"/>
                      <a:pt x="-1" y="809050"/>
                    </a:cubicBezTo>
                    <a:lnTo>
                      <a:pt x="0" y="809050"/>
                    </a:lnTo>
                    <a:close/>
                  </a:path>
                </a:pathLst>
              </a:custGeom>
              <a:blipFill dpi="0" rotWithShape="0">
                <a:blip r:embed="rId2" cstate="print">
                  <a:extLst>
                    <a:ext uri="{28A0092B-C50C-407E-A947-70E740481C1C}">
                      <a14:useLocalDpi xmlns:a14="http://schemas.microsoft.com/office/drawing/2010/main" val="0"/>
                    </a:ext>
                  </a:extLst>
                </a:blip>
                <a:srcRect/>
                <a:stretch>
                  <a:fillRect l="-4490" t="-85094" r="-123204" b="-110425"/>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488738" tIns="427465" rIns="488738" bIns="427465" numCol="1" spcCol="1270" anchor="ctr" anchorCtr="0">
                <a:noAutofit/>
              </a:bodyPr>
              <a:lstStyle/>
              <a:p>
                <a:pPr lvl="0" algn="ctr" defTabSz="2222500">
                  <a:lnSpc>
                    <a:spcPct val="90000"/>
                  </a:lnSpc>
                  <a:spcBef>
                    <a:spcPct val="0"/>
                  </a:spcBef>
                  <a:spcAft>
                    <a:spcPct val="35000"/>
                  </a:spcAft>
                </a:pPr>
                <a:endParaRPr lang="en-US" sz="5000" kern="1200" dirty="0"/>
              </a:p>
            </p:txBody>
          </p:sp>
          <p:sp>
            <p:nvSpPr>
              <p:cNvPr id="12" name="Freeform 11"/>
              <p:cNvSpPr/>
              <p:nvPr/>
            </p:nvSpPr>
            <p:spPr>
              <a:xfrm>
                <a:off x="3876749" y="2303067"/>
                <a:ext cx="4013941" cy="4013941"/>
              </a:xfrm>
              <a:custGeom>
                <a:avLst/>
                <a:gdLst/>
                <a:ahLst/>
                <a:cxnLst/>
                <a:rect l="0" t="0" r="0" b="0"/>
                <a:pathLst>
                  <a:path>
                    <a:moveTo>
                      <a:pt x="3315269" y="485035"/>
                    </a:moveTo>
                    <a:arcTo wR="2006970" hR="2006970" stAng="18640998" swAng="518373"/>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3" name="Freeform 12"/>
              <p:cNvSpPr/>
              <p:nvPr/>
            </p:nvSpPr>
            <p:spPr>
              <a:xfrm>
                <a:off x="7000458" y="3079678"/>
                <a:ext cx="1551576" cy="953751"/>
              </a:xfrm>
              <a:custGeom>
                <a:avLst/>
                <a:gdLst>
                  <a:gd name="connsiteX0" fmla="*/ 0 w 1551576"/>
                  <a:gd name="connsiteY0" fmla="*/ 158962 h 953751"/>
                  <a:gd name="connsiteX1" fmla="*/ 158962 w 1551576"/>
                  <a:gd name="connsiteY1" fmla="*/ 0 h 953751"/>
                  <a:gd name="connsiteX2" fmla="*/ 1392614 w 1551576"/>
                  <a:gd name="connsiteY2" fmla="*/ 0 h 953751"/>
                  <a:gd name="connsiteX3" fmla="*/ 1551576 w 1551576"/>
                  <a:gd name="connsiteY3" fmla="*/ 158962 h 953751"/>
                  <a:gd name="connsiteX4" fmla="*/ 1551576 w 1551576"/>
                  <a:gd name="connsiteY4" fmla="*/ 794789 h 953751"/>
                  <a:gd name="connsiteX5" fmla="*/ 1392614 w 1551576"/>
                  <a:gd name="connsiteY5" fmla="*/ 953751 h 953751"/>
                  <a:gd name="connsiteX6" fmla="*/ 158962 w 1551576"/>
                  <a:gd name="connsiteY6" fmla="*/ 953751 h 953751"/>
                  <a:gd name="connsiteX7" fmla="*/ 0 w 1551576"/>
                  <a:gd name="connsiteY7" fmla="*/ 794789 h 953751"/>
                  <a:gd name="connsiteX8" fmla="*/ 0 w 1551576"/>
                  <a:gd name="connsiteY8" fmla="*/ 158962 h 95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576" h="953751">
                    <a:moveTo>
                      <a:pt x="0" y="158962"/>
                    </a:moveTo>
                    <a:cubicBezTo>
                      <a:pt x="0" y="71170"/>
                      <a:pt x="71170" y="0"/>
                      <a:pt x="158962" y="0"/>
                    </a:cubicBezTo>
                    <a:lnTo>
                      <a:pt x="1392614" y="0"/>
                    </a:lnTo>
                    <a:cubicBezTo>
                      <a:pt x="1480406" y="0"/>
                      <a:pt x="1551576" y="71170"/>
                      <a:pt x="1551576" y="158962"/>
                    </a:cubicBezTo>
                    <a:lnTo>
                      <a:pt x="1551576" y="794789"/>
                    </a:lnTo>
                    <a:cubicBezTo>
                      <a:pt x="1551576" y="882581"/>
                      <a:pt x="1480406" y="953751"/>
                      <a:pt x="1392614" y="953751"/>
                    </a:cubicBezTo>
                    <a:lnTo>
                      <a:pt x="158962" y="953751"/>
                    </a:lnTo>
                    <a:cubicBezTo>
                      <a:pt x="71170" y="953751"/>
                      <a:pt x="0" y="882581"/>
                      <a:pt x="0" y="794789"/>
                    </a:cubicBezTo>
                    <a:lnTo>
                      <a:pt x="0" y="158962"/>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92278" tIns="92278" rIns="92278" bIns="92278"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VR Services on IPE for Goal of Web Designer began in July 2018</a:t>
                </a:r>
                <a:endParaRPr lang="en-US" sz="1200" b="1" kern="1200" dirty="0">
                  <a:latin typeface="Arial" panose="020B0604020202020204" pitchFamily="34" charset="0"/>
                  <a:cs typeface="Arial" panose="020B0604020202020204" pitchFamily="34" charset="0"/>
                </a:endParaRPr>
              </a:p>
            </p:txBody>
          </p:sp>
          <p:sp>
            <p:nvSpPr>
              <p:cNvPr id="14" name="Freeform 13"/>
              <p:cNvSpPr/>
              <p:nvPr/>
            </p:nvSpPr>
            <p:spPr>
              <a:xfrm>
                <a:off x="3938705" y="2417747"/>
                <a:ext cx="4013941" cy="4013941"/>
              </a:xfrm>
              <a:custGeom>
                <a:avLst/>
                <a:gdLst/>
                <a:ahLst/>
                <a:cxnLst/>
                <a:rect l="0" t="0" r="0" b="0"/>
                <a:pathLst>
                  <a:path>
                    <a:moveTo>
                      <a:pt x="3998745" y="1760464"/>
                    </a:moveTo>
                    <a:arcTo wR="2006970" hR="2006970" stAng="21176690" swAng="760845"/>
                  </a:path>
                </a:pathLst>
              </a:custGeom>
              <a:noFill/>
              <a:ln>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5" name="Freeform 14"/>
              <p:cNvSpPr/>
              <p:nvPr/>
            </p:nvSpPr>
            <p:spPr>
              <a:xfrm>
                <a:off x="6953336" y="4766774"/>
                <a:ext cx="1551576" cy="953751"/>
              </a:xfrm>
              <a:custGeom>
                <a:avLst/>
                <a:gdLst>
                  <a:gd name="connsiteX0" fmla="*/ 0 w 1551576"/>
                  <a:gd name="connsiteY0" fmla="*/ 158962 h 953751"/>
                  <a:gd name="connsiteX1" fmla="*/ 158962 w 1551576"/>
                  <a:gd name="connsiteY1" fmla="*/ 0 h 953751"/>
                  <a:gd name="connsiteX2" fmla="*/ 1392614 w 1551576"/>
                  <a:gd name="connsiteY2" fmla="*/ 0 h 953751"/>
                  <a:gd name="connsiteX3" fmla="*/ 1551576 w 1551576"/>
                  <a:gd name="connsiteY3" fmla="*/ 158962 h 953751"/>
                  <a:gd name="connsiteX4" fmla="*/ 1551576 w 1551576"/>
                  <a:gd name="connsiteY4" fmla="*/ 794789 h 953751"/>
                  <a:gd name="connsiteX5" fmla="*/ 1392614 w 1551576"/>
                  <a:gd name="connsiteY5" fmla="*/ 953751 h 953751"/>
                  <a:gd name="connsiteX6" fmla="*/ 158962 w 1551576"/>
                  <a:gd name="connsiteY6" fmla="*/ 953751 h 953751"/>
                  <a:gd name="connsiteX7" fmla="*/ 0 w 1551576"/>
                  <a:gd name="connsiteY7" fmla="*/ 794789 h 953751"/>
                  <a:gd name="connsiteX8" fmla="*/ 0 w 1551576"/>
                  <a:gd name="connsiteY8" fmla="*/ 158962 h 95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576" h="953751">
                    <a:moveTo>
                      <a:pt x="0" y="158962"/>
                    </a:moveTo>
                    <a:cubicBezTo>
                      <a:pt x="0" y="71170"/>
                      <a:pt x="71170" y="0"/>
                      <a:pt x="158962" y="0"/>
                    </a:cubicBezTo>
                    <a:lnTo>
                      <a:pt x="1392614" y="0"/>
                    </a:lnTo>
                    <a:cubicBezTo>
                      <a:pt x="1480406" y="0"/>
                      <a:pt x="1551576" y="71170"/>
                      <a:pt x="1551576" y="158962"/>
                    </a:cubicBezTo>
                    <a:lnTo>
                      <a:pt x="1551576" y="794789"/>
                    </a:lnTo>
                    <a:cubicBezTo>
                      <a:pt x="1551576" y="882581"/>
                      <a:pt x="1480406" y="953751"/>
                      <a:pt x="1392614" y="953751"/>
                    </a:cubicBezTo>
                    <a:lnTo>
                      <a:pt x="158962" y="953751"/>
                    </a:lnTo>
                    <a:cubicBezTo>
                      <a:pt x="71170" y="953751"/>
                      <a:pt x="0" y="882581"/>
                      <a:pt x="0" y="794789"/>
                    </a:cubicBezTo>
                    <a:lnTo>
                      <a:pt x="0" y="158962"/>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92278" tIns="92278" rIns="92278" bIns="92278"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Arial" panose="020B0604020202020204" pitchFamily="34" charset="0"/>
                    <a:cs typeface="Arial" panose="020B0604020202020204" pitchFamily="34" charset="0"/>
                  </a:rPr>
                  <a:t>Samuel enrolled in an </a:t>
                </a:r>
                <a:r>
                  <a:rPr lang="en-US" sz="1200" b="1" kern="1200" dirty="0" smtClean="0">
                    <a:solidFill>
                      <a:schemeClr val="tx1"/>
                    </a:solidFill>
                    <a:latin typeface="Arial" panose="020B0604020202020204" pitchFamily="34" charset="0"/>
                    <a:cs typeface="Arial" panose="020B0604020202020204" pitchFamily="34" charset="0"/>
                  </a:rPr>
                  <a:t>Associate </a:t>
                </a:r>
                <a:r>
                  <a:rPr lang="en-US" sz="1200" b="1" dirty="0">
                    <a:solidFill>
                      <a:schemeClr val="tx1"/>
                    </a:solidFill>
                    <a:latin typeface="Arial" panose="020B0604020202020204" pitchFamily="34" charset="0"/>
                    <a:cs typeface="Arial" panose="020B0604020202020204" pitchFamily="34" charset="0"/>
                  </a:rPr>
                  <a:t>D</a:t>
                </a:r>
                <a:r>
                  <a:rPr lang="en-US" sz="1200" b="1" kern="1200" dirty="0" smtClean="0">
                    <a:solidFill>
                      <a:schemeClr val="tx1"/>
                    </a:solidFill>
                    <a:latin typeface="Arial" panose="020B0604020202020204" pitchFamily="34" charset="0"/>
                    <a:cs typeface="Arial" panose="020B0604020202020204" pitchFamily="34" charset="0"/>
                  </a:rPr>
                  <a:t>egree </a:t>
                </a:r>
                <a:r>
                  <a:rPr lang="en-US" sz="1200" b="1" kern="1200" dirty="0" smtClean="0">
                    <a:solidFill>
                      <a:schemeClr val="tx1"/>
                    </a:solidFill>
                    <a:latin typeface="Arial" panose="020B0604020202020204" pitchFamily="34" charset="0"/>
                    <a:cs typeface="Arial" panose="020B0604020202020204" pitchFamily="34" charset="0"/>
                  </a:rPr>
                  <a:t>program August 2018</a:t>
                </a:r>
                <a:endParaRPr lang="en-US" sz="1200" b="1" kern="1200" dirty="0">
                  <a:solidFill>
                    <a:schemeClr val="tx1"/>
                  </a:solidFill>
                  <a:latin typeface="Arial" panose="020B0604020202020204" pitchFamily="34" charset="0"/>
                  <a:cs typeface="Arial" panose="020B0604020202020204" pitchFamily="34" charset="0"/>
                </a:endParaRPr>
              </a:p>
            </p:txBody>
          </p:sp>
          <p:sp>
            <p:nvSpPr>
              <p:cNvPr id="16" name="Freeform 15"/>
              <p:cNvSpPr/>
              <p:nvPr/>
            </p:nvSpPr>
            <p:spPr>
              <a:xfrm>
                <a:off x="3750513" y="2475553"/>
                <a:ext cx="4013941" cy="4013941"/>
              </a:xfrm>
              <a:custGeom>
                <a:avLst/>
                <a:gdLst/>
                <a:ahLst/>
                <a:cxnLst/>
                <a:rect l="0" t="0" r="0" b="0"/>
                <a:pathLst>
                  <a:path>
                    <a:moveTo>
                      <a:pt x="3505246" y="3342299"/>
                    </a:moveTo>
                    <a:arcTo wR="2006970" hR="2006970" stAng="2502530" swAng="656593"/>
                  </a:path>
                </a:pathLst>
              </a:custGeom>
              <a:noFill/>
              <a:ln>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7" name="Freeform 16"/>
              <p:cNvSpPr/>
              <p:nvPr/>
            </p:nvSpPr>
            <p:spPr>
              <a:xfrm>
                <a:off x="5320211" y="5830860"/>
                <a:ext cx="1551576" cy="953751"/>
              </a:xfrm>
              <a:custGeom>
                <a:avLst/>
                <a:gdLst>
                  <a:gd name="connsiteX0" fmla="*/ 0 w 1551576"/>
                  <a:gd name="connsiteY0" fmla="*/ 158962 h 953751"/>
                  <a:gd name="connsiteX1" fmla="*/ 158962 w 1551576"/>
                  <a:gd name="connsiteY1" fmla="*/ 0 h 953751"/>
                  <a:gd name="connsiteX2" fmla="*/ 1392614 w 1551576"/>
                  <a:gd name="connsiteY2" fmla="*/ 0 h 953751"/>
                  <a:gd name="connsiteX3" fmla="*/ 1551576 w 1551576"/>
                  <a:gd name="connsiteY3" fmla="*/ 158962 h 953751"/>
                  <a:gd name="connsiteX4" fmla="*/ 1551576 w 1551576"/>
                  <a:gd name="connsiteY4" fmla="*/ 794789 h 953751"/>
                  <a:gd name="connsiteX5" fmla="*/ 1392614 w 1551576"/>
                  <a:gd name="connsiteY5" fmla="*/ 953751 h 953751"/>
                  <a:gd name="connsiteX6" fmla="*/ 158962 w 1551576"/>
                  <a:gd name="connsiteY6" fmla="*/ 953751 h 953751"/>
                  <a:gd name="connsiteX7" fmla="*/ 0 w 1551576"/>
                  <a:gd name="connsiteY7" fmla="*/ 794789 h 953751"/>
                  <a:gd name="connsiteX8" fmla="*/ 0 w 1551576"/>
                  <a:gd name="connsiteY8" fmla="*/ 158962 h 95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576" h="953751">
                    <a:moveTo>
                      <a:pt x="0" y="158962"/>
                    </a:moveTo>
                    <a:cubicBezTo>
                      <a:pt x="0" y="71170"/>
                      <a:pt x="71170" y="0"/>
                      <a:pt x="158962" y="0"/>
                    </a:cubicBezTo>
                    <a:lnTo>
                      <a:pt x="1392614" y="0"/>
                    </a:lnTo>
                    <a:cubicBezTo>
                      <a:pt x="1480406" y="0"/>
                      <a:pt x="1551576" y="71170"/>
                      <a:pt x="1551576" y="158962"/>
                    </a:cubicBezTo>
                    <a:lnTo>
                      <a:pt x="1551576" y="794789"/>
                    </a:lnTo>
                    <a:cubicBezTo>
                      <a:pt x="1551576" y="882581"/>
                      <a:pt x="1480406" y="953751"/>
                      <a:pt x="1392614" y="953751"/>
                    </a:cubicBezTo>
                    <a:lnTo>
                      <a:pt x="158962" y="953751"/>
                    </a:lnTo>
                    <a:cubicBezTo>
                      <a:pt x="71170" y="953751"/>
                      <a:pt x="0" y="882581"/>
                      <a:pt x="0" y="794789"/>
                    </a:cubicBezTo>
                    <a:lnTo>
                      <a:pt x="0" y="158962"/>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92278" tIns="92278" rIns="92278" bIns="92278"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Samuel enrolled in </a:t>
                </a:r>
                <a:r>
                  <a:rPr lang="en-US" sz="1200" b="1" kern="1200" dirty="0" smtClean="0">
                    <a:latin typeface="Arial" panose="020B0604020202020204" pitchFamily="34" charset="0"/>
                    <a:cs typeface="Arial" panose="020B0604020202020204" pitchFamily="34" charset="0"/>
                  </a:rPr>
                  <a:t>Associate </a:t>
                </a:r>
                <a:r>
                  <a:rPr lang="en-US" sz="1200" b="1" dirty="0">
                    <a:latin typeface="Arial" panose="020B0604020202020204" pitchFamily="34" charset="0"/>
                    <a:cs typeface="Arial" panose="020B0604020202020204" pitchFamily="34" charset="0"/>
                  </a:rPr>
                  <a:t>D</a:t>
                </a:r>
                <a:r>
                  <a:rPr lang="en-US" sz="1200" b="1" kern="1200" dirty="0" smtClean="0">
                    <a:latin typeface="Arial" panose="020B0604020202020204" pitchFamily="34" charset="0"/>
                    <a:cs typeface="Arial" panose="020B0604020202020204" pitchFamily="34" charset="0"/>
                  </a:rPr>
                  <a:t>egree </a:t>
                </a:r>
                <a:r>
                  <a:rPr lang="en-US" sz="1200" b="1" kern="1200" dirty="0" smtClean="0">
                    <a:latin typeface="Arial" panose="020B0604020202020204" pitchFamily="34" charset="0"/>
                    <a:cs typeface="Arial" panose="020B0604020202020204" pitchFamily="34" charset="0"/>
                  </a:rPr>
                  <a:t>program – Also included in MSG</a:t>
                </a:r>
                <a:endParaRPr lang="en-US" sz="1200" b="1" kern="1200" dirty="0">
                  <a:latin typeface="Arial" panose="020B0604020202020204" pitchFamily="34" charset="0"/>
                  <a:cs typeface="Arial" panose="020B0604020202020204" pitchFamily="34" charset="0"/>
                </a:endParaRPr>
              </a:p>
            </p:txBody>
          </p:sp>
          <p:sp>
            <p:nvSpPr>
              <p:cNvPr id="18" name="Freeform 17"/>
              <p:cNvSpPr/>
              <p:nvPr/>
            </p:nvSpPr>
            <p:spPr>
              <a:xfrm>
                <a:off x="4080045" y="2290054"/>
                <a:ext cx="4013941" cy="4013941"/>
              </a:xfrm>
              <a:custGeom>
                <a:avLst/>
                <a:gdLst/>
                <a:ahLst/>
                <a:cxnLst/>
                <a:rect l="0" t="0" r="0" b="0"/>
                <a:pathLst>
                  <a:path>
                    <a:moveTo>
                      <a:pt x="1096700" y="3795640"/>
                    </a:moveTo>
                    <a:arcTo wR="2006970" hR="2006970" stAng="7018317" swAng="820677"/>
                  </a:path>
                </a:pathLst>
              </a:custGeom>
              <a:noFill/>
              <a:ln>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9" name="Freeform 18"/>
              <p:cNvSpPr/>
              <p:nvPr/>
            </p:nvSpPr>
            <p:spPr>
              <a:xfrm>
                <a:off x="3539874" y="4758453"/>
                <a:ext cx="1551576" cy="953751"/>
              </a:xfrm>
              <a:custGeom>
                <a:avLst/>
                <a:gdLst>
                  <a:gd name="connsiteX0" fmla="*/ 0 w 1551576"/>
                  <a:gd name="connsiteY0" fmla="*/ 158962 h 953751"/>
                  <a:gd name="connsiteX1" fmla="*/ 158962 w 1551576"/>
                  <a:gd name="connsiteY1" fmla="*/ 0 h 953751"/>
                  <a:gd name="connsiteX2" fmla="*/ 1392614 w 1551576"/>
                  <a:gd name="connsiteY2" fmla="*/ 0 h 953751"/>
                  <a:gd name="connsiteX3" fmla="*/ 1551576 w 1551576"/>
                  <a:gd name="connsiteY3" fmla="*/ 158962 h 953751"/>
                  <a:gd name="connsiteX4" fmla="*/ 1551576 w 1551576"/>
                  <a:gd name="connsiteY4" fmla="*/ 794789 h 953751"/>
                  <a:gd name="connsiteX5" fmla="*/ 1392614 w 1551576"/>
                  <a:gd name="connsiteY5" fmla="*/ 953751 h 953751"/>
                  <a:gd name="connsiteX6" fmla="*/ 158962 w 1551576"/>
                  <a:gd name="connsiteY6" fmla="*/ 953751 h 953751"/>
                  <a:gd name="connsiteX7" fmla="*/ 0 w 1551576"/>
                  <a:gd name="connsiteY7" fmla="*/ 794789 h 953751"/>
                  <a:gd name="connsiteX8" fmla="*/ 0 w 1551576"/>
                  <a:gd name="connsiteY8" fmla="*/ 158962 h 95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576" h="953751">
                    <a:moveTo>
                      <a:pt x="0" y="158962"/>
                    </a:moveTo>
                    <a:cubicBezTo>
                      <a:pt x="0" y="71170"/>
                      <a:pt x="71170" y="0"/>
                      <a:pt x="158962" y="0"/>
                    </a:cubicBezTo>
                    <a:lnTo>
                      <a:pt x="1392614" y="0"/>
                    </a:lnTo>
                    <a:cubicBezTo>
                      <a:pt x="1480406" y="0"/>
                      <a:pt x="1551576" y="71170"/>
                      <a:pt x="1551576" y="158962"/>
                    </a:cubicBezTo>
                    <a:lnTo>
                      <a:pt x="1551576" y="794789"/>
                    </a:lnTo>
                    <a:cubicBezTo>
                      <a:pt x="1551576" y="882581"/>
                      <a:pt x="1480406" y="953751"/>
                      <a:pt x="1392614" y="953751"/>
                    </a:cubicBezTo>
                    <a:lnTo>
                      <a:pt x="158962" y="953751"/>
                    </a:lnTo>
                    <a:cubicBezTo>
                      <a:pt x="71170" y="953751"/>
                      <a:pt x="0" y="882581"/>
                      <a:pt x="0" y="794789"/>
                    </a:cubicBezTo>
                    <a:lnTo>
                      <a:pt x="0" y="158962"/>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92278" tIns="92278" rIns="92278" bIns="92278"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Samuel earned MSG during each Program Year of his </a:t>
                </a:r>
                <a:r>
                  <a:rPr lang="en-US" sz="1200" b="1" kern="1200" dirty="0" smtClean="0">
                    <a:latin typeface="Arial" panose="020B0604020202020204" pitchFamily="34" charset="0"/>
                    <a:cs typeface="Arial" panose="020B0604020202020204" pitchFamily="34" charset="0"/>
                  </a:rPr>
                  <a:t>Associate </a:t>
                </a:r>
                <a:r>
                  <a:rPr lang="en-US" sz="1200" b="1" dirty="0">
                    <a:latin typeface="Arial" panose="020B0604020202020204" pitchFamily="34" charset="0"/>
                    <a:cs typeface="Arial" panose="020B0604020202020204" pitchFamily="34" charset="0"/>
                  </a:rPr>
                  <a:t>D</a:t>
                </a:r>
                <a:r>
                  <a:rPr lang="en-US" sz="1200" b="1" kern="1200" dirty="0" smtClean="0">
                    <a:latin typeface="Arial" panose="020B0604020202020204" pitchFamily="34" charset="0"/>
                    <a:cs typeface="Arial" panose="020B0604020202020204" pitchFamily="34" charset="0"/>
                  </a:rPr>
                  <a:t>egree </a:t>
                </a:r>
                <a:r>
                  <a:rPr lang="en-US" sz="1200" b="1" kern="1200" dirty="0" smtClean="0">
                    <a:latin typeface="Arial" panose="020B0604020202020204" pitchFamily="34" charset="0"/>
                    <a:cs typeface="Arial" panose="020B0604020202020204" pitchFamily="34" charset="0"/>
                  </a:rPr>
                  <a:t>program</a:t>
                </a:r>
                <a:endParaRPr lang="en-US" sz="1200" b="1" kern="1200" dirty="0">
                  <a:latin typeface="Arial" panose="020B0604020202020204" pitchFamily="34" charset="0"/>
                  <a:cs typeface="Arial" panose="020B0604020202020204" pitchFamily="34" charset="0"/>
                </a:endParaRPr>
              </a:p>
            </p:txBody>
          </p:sp>
          <p:sp>
            <p:nvSpPr>
              <p:cNvPr id="20" name="Freeform 19"/>
              <p:cNvSpPr/>
              <p:nvPr/>
            </p:nvSpPr>
            <p:spPr>
              <a:xfrm>
                <a:off x="4135314" y="2646552"/>
                <a:ext cx="4013941" cy="4013941"/>
              </a:xfrm>
              <a:custGeom>
                <a:avLst/>
                <a:gdLst/>
                <a:ahLst/>
                <a:cxnLst/>
                <a:rect l="0" t="0" r="0" b="0"/>
                <a:pathLst>
                  <a:path>
                    <a:moveTo>
                      <a:pt x="424" y="1965693"/>
                    </a:moveTo>
                    <a:arcTo wR="2006970" hR="2006970" stAng="10870709" swAng="758610"/>
                  </a:path>
                </a:pathLst>
              </a:custGeom>
              <a:noFill/>
              <a:ln>
                <a:tailEnd type="arrow"/>
              </a:ln>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1" name="Freeform 20"/>
              <p:cNvSpPr/>
              <p:nvPr/>
            </p:nvSpPr>
            <p:spPr>
              <a:xfrm>
                <a:off x="3592072" y="3079671"/>
                <a:ext cx="1551576" cy="953751"/>
              </a:xfrm>
              <a:custGeom>
                <a:avLst/>
                <a:gdLst>
                  <a:gd name="connsiteX0" fmla="*/ 0 w 1551576"/>
                  <a:gd name="connsiteY0" fmla="*/ 158962 h 953751"/>
                  <a:gd name="connsiteX1" fmla="*/ 158962 w 1551576"/>
                  <a:gd name="connsiteY1" fmla="*/ 0 h 953751"/>
                  <a:gd name="connsiteX2" fmla="*/ 1392614 w 1551576"/>
                  <a:gd name="connsiteY2" fmla="*/ 0 h 953751"/>
                  <a:gd name="connsiteX3" fmla="*/ 1551576 w 1551576"/>
                  <a:gd name="connsiteY3" fmla="*/ 158962 h 953751"/>
                  <a:gd name="connsiteX4" fmla="*/ 1551576 w 1551576"/>
                  <a:gd name="connsiteY4" fmla="*/ 794789 h 953751"/>
                  <a:gd name="connsiteX5" fmla="*/ 1392614 w 1551576"/>
                  <a:gd name="connsiteY5" fmla="*/ 953751 h 953751"/>
                  <a:gd name="connsiteX6" fmla="*/ 158962 w 1551576"/>
                  <a:gd name="connsiteY6" fmla="*/ 953751 h 953751"/>
                  <a:gd name="connsiteX7" fmla="*/ 0 w 1551576"/>
                  <a:gd name="connsiteY7" fmla="*/ 794789 h 953751"/>
                  <a:gd name="connsiteX8" fmla="*/ 0 w 1551576"/>
                  <a:gd name="connsiteY8" fmla="*/ 158962 h 95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576" h="953751">
                    <a:moveTo>
                      <a:pt x="0" y="158962"/>
                    </a:moveTo>
                    <a:cubicBezTo>
                      <a:pt x="0" y="71170"/>
                      <a:pt x="71170" y="0"/>
                      <a:pt x="158962" y="0"/>
                    </a:cubicBezTo>
                    <a:lnTo>
                      <a:pt x="1392614" y="0"/>
                    </a:lnTo>
                    <a:cubicBezTo>
                      <a:pt x="1480406" y="0"/>
                      <a:pt x="1551576" y="71170"/>
                      <a:pt x="1551576" y="158962"/>
                    </a:cubicBezTo>
                    <a:lnTo>
                      <a:pt x="1551576" y="794789"/>
                    </a:lnTo>
                    <a:cubicBezTo>
                      <a:pt x="1551576" y="882581"/>
                      <a:pt x="1480406" y="953751"/>
                      <a:pt x="1392614" y="953751"/>
                    </a:cubicBezTo>
                    <a:lnTo>
                      <a:pt x="158962" y="953751"/>
                    </a:lnTo>
                    <a:cubicBezTo>
                      <a:pt x="71170" y="953751"/>
                      <a:pt x="0" y="882581"/>
                      <a:pt x="0" y="794789"/>
                    </a:cubicBezTo>
                    <a:lnTo>
                      <a:pt x="0" y="158962"/>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92278" tIns="92278" rIns="92278" bIns="92278"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Samuel earned an Associate Degree in Web Design in May 2020</a:t>
                </a:r>
                <a:endParaRPr lang="en-US" sz="1200" b="1" kern="1200" dirty="0">
                  <a:latin typeface="Arial" panose="020B0604020202020204" pitchFamily="34" charset="0"/>
                  <a:cs typeface="Arial" panose="020B0604020202020204" pitchFamily="34" charset="0"/>
                </a:endParaRPr>
              </a:p>
            </p:txBody>
          </p:sp>
          <p:sp>
            <p:nvSpPr>
              <p:cNvPr id="22" name="Freeform 21"/>
              <p:cNvSpPr/>
              <p:nvPr/>
            </p:nvSpPr>
            <p:spPr>
              <a:xfrm>
                <a:off x="4160010" y="2403270"/>
                <a:ext cx="4013941" cy="4013941"/>
              </a:xfrm>
              <a:custGeom>
                <a:avLst/>
                <a:gdLst/>
                <a:ahLst/>
                <a:cxnLst/>
                <a:rect l="0" t="0" r="0" b="0"/>
                <a:pathLst>
                  <a:path>
                    <a:moveTo>
                      <a:pt x="578894" y="596817"/>
                    </a:moveTo>
                    <a:arcTo wR="2006970" hR="2006970" stAng="13478291" swAng="562887"/>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grpSp>
        <p:sp>
          <p:nvSpPr>
            <p:cNvPr id="6" name="Oval 5"/>
            <p:cNvSpPr/>
            <p:nvPr/>
          </p:nvSpPr>
          <p:spPr>
            <a:xfrm>
              <a:off x="8146772" y="3899692"/>
              <a:ext cx="616227" cy="55327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b="1" dirty="0" smtClean="0">
                  <a:latin typeface="Arial" panose="020B0604020202020204" pitchFamily="34" charset="0"/>
                  <a:cs typeface="Arial" panose="020B0604020202020204" pitchFamily="34" charset="0"/>
                </a:rPr>
                <a:t>DE 127</a:t>
              </a:r>
              <a:endParaRPr lang="en-US" sz="1200" b="1" dirty="0">
                <a:latin typeface="Arial" panose="020B0604020202020204" pitchFamily="34" charset="0"/>
                <a:cs typeface="Arial" panose="020B0604020202020204" pitchFamily="34" charset="0"/>
              </a:endParaRPr>
            </a:p>
          </p:txBody>
        </p:sp>
        <p:sp>
          <p:nvSpPr>
            <p:cNvPr id="7" name="Oval 6"/>
            <p:cNvSpPr/>
            <p:nvPr/>
          </p:nvSpPr>
          <p:spPr>
            <a:xfrm>
              <a:off x="3372670" y="3728810"/>
              <a:ext cx="641903" cy="54998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b="1" dirty="0" smtClean="0">
                  <a:latin typeface="Arial" panose="020B0604020202020204" pitchFamily="34" charset="0"/>
                  <a:cs typeface="Arial" panose="020B0604020202020204" pitchFamily="34" charset="0"/>
                </a:rPr>
                <a:t>DE87</a:t>
              </a:r>
              <a:r>
                <a:rPr lang="en-US" sz="1200" b="1" dirty="0" smtClean="0"/>
                <a:t> </a:t>
              </a:r>
              <a:endParaRPr lang="en-US" sz="1200" b="1" dirty="0"/>
            </a:p>
          </p:txBody>
        </p:sp>
        <p:sp>
          <p:nvSpPr>
            <p:cNvPr id="8" name="Oval 7"/>
            <p:cNvSpPr/>
            <p:nvPr/>
          </p:nvSpPr>
          <p:spPr>
            <a:xfrm>
              <a:off x="8043736" y="5527356"/>
              <a:ext cx="616227" cy="55327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b="1" dirty="0" smtClean="0">
                  <a:latin typeface="Arial" panose="020B0604020202020204" pitchFamily="34" charset="0"/>
                  <a:cs typeface="Arial" panose="020B0604020202020204" pitchFamily="34" charset="0"/>
                </a:rPr>
                <a:t>DE 84</a:t>
              </a:r>
              <a:endParaRPr lang="en-US" sz="1200" b="1" dirty="0">
                <a:latin typeface="Arial" panose="020B0604020202020204" pitchFamily="34" charset="0"/>
                <a:cs typeface="Arial" panose="020B0604020202020204" pitchFamily="34" charset="0"/>
              </a:endParaRPr>
            </a:p>
          </p:txBody>
        </p:sp>
        <p:sp>
          <p:nvSpPr>
            <p:cNvPr id="9" name="Oval 8"/>
            <p:cNvSpPr/>
            <p:nvPr/>
          </p:nvSpPr>
          <p:spPr>
            <a:xfrm>
              <a:off x="6757661" y="6096040"/>
              <a:ext cx="616227" cy="55327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b="1" dirty="0" smtClean="0">
                  <a:latin typeface="Arial" panose="020B0604020202020204" pitchFamily="34" charset="0"/>
                  <a:cs typeface="Arial" panose="020B0604020202020204" pitchFamily="34" charset="0"/>
                </a:rPr>
                <a:t>DE 85</a:t>
              </a:r>
              <a:endParaRPr lang="en-US" sz="1200" b="1" dirty="0">
                <a:latin typeface="Arial" panose="020B0604020202020204" pitchFamily="34" charset="0"/>
                <a:cs typeface="Arial" panose="020B0604020202020204" pitchFamily="34" charset="0"/>
              </a:endParaRPr>
            </a:p>
          </p:txBody>
        </p:sp>
        <p:sp>
          <p:nvSpPr>
            <p:cNvPr id="10" name="Oval 9"/>
            <p:cNvSpPr/>
            <p:nvPr/>
          </p:nvSpPr>
          <p:spPr>
            <a:xfrm>
              <a:off x="3372670" y="5633493"/>
              <a:ext cx="616227" cy="55327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b="1" dirty="0" smtClean="0">
                  <a:latin typeface="Arial" panose="020B0604020202020204" pitchFamily="34" charset="0"/>
                  <a:cs typeface="Arial" panose="020B0604020202020204" pitchFamily="34" charset="0"/>
                </a:rPr>
                <a:t>DE 345</a:t>
              </a:r>
              <a:endParaRPr lang="en-US" sz="1200" b="1" dirty="0">
                <a:latin typeface="Arial" panose="020B0604020202020204" pitchFamily="34" charset="0"/>
                <a:cs typeface="Arial" panose="020B0604020202020204" pitchFamily="34" charset="0"/>
              </a:endParaRPr>
            </a:p>
          </p:txBody>
        </p:sp>
      </p:grpSp>
      <p:sp>
        <p:nvSpPr>
          <p:cNvPr id="4" name="Slide Number Placeholder 3"/>
          <p:cNvSpPr>
            <a:spLocks noGrp="1"/>
          </p:cNvSpPr>
          <p:nvPr>
            <p:ph type="sldNum" sz="quarter" idx="12"/>
          </p:nvPr>
        </p:nvSpPr>
        <p:spPr/>
        <p:txBody>
          <a:bodyPr/>
          <a:lstStyle/>
          <a:p>
            <a:fld id="{A7F8E3F6-DE14-48B2-B2BC-6FABA9630FB8}" type="slidenum">
              <a:rPr lang="en-US" smtClean="0"/>
              <a:t>41</a:t>
            </a:fld>
            <a:endParaRPr lang="en-US" dirty="0"/>
          </a:p>
        </p:txBody>
      </p:sp>
    </p:spTree>
    <p:extLst>
      <p:ext uri="{BB962C8B-B14F-4D97-AF65-F5344CB8AC3E}">
        <p14:creationId xmlns:p14="http://schemas.microsoft.com/office/powerpoint/2010/main" val="241575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a:t>
            </a:r>
          </a:p>
        </p:txBody>
      </p:sp>
      <p:sp>
        <p:nvSpPr>
          <p:cNvPr id="3" name="Content Placeholder 2"/>
          <p:cNvSpPr>
            <a:spLocks noGrp="1"/>
          </p:cNvSpPr>
          <p:nvPr>
            <p:ph idx="1"/>
          </p:nvPr>
        </p:nvSpPr>
        <p:spPr/>
        <p:txBody>
          <a:bodyPr>
            <a:noAutofit/>
          </a:bodyPr>
          <a:lstStyle/>
          <a:p>
            <a:pPr>
              <a:lnSpc>
                <a:spcPct val="100000"/>
              </a:lnSpc>
            </a:pPr>
            <a:r>
              <a:rPr lang="en-US" sz="2200" dirty="0" smtClean="0"/>
              <a:t>VR agencies must have policies and procedures in place that document how to determine training and education programs that meet the definition of WIOA Credential and MSGs, require source documentation, and how these are documented in the case management system.</a:t>
            </a:r>
          </a:p>
          <a:p>
            <a:pPr>
              <a:lnSpc>
                <a:spcPct val="100000"/>
              </a:lnSpc>
            </a:pPr>
            <a:r>
              <a:rPr lang="en-US" sz="2200" dirty="0"/>
              <a:t>Internal controls should ensure accurate tracking and reporting of all </a:t>
            </a:r>
            <a:r>
              <a:rPr lang="en-US" sz="2200" dirty="0" smtClean="0"/>
              <a:t>Measurable Skill Gains and Credentials Attained. </a:t>
            </a:r>
            <a:endParaRPr lang="en-US" sz="2200" dirty="0"/>
          </a:p>
          <a:p>
            <a:pPr>
              <a:lnSpc>
                <a:spcPct val="100000"/>
              </a:lnSpc>
            </a:pPr>
            <a:r>
              <a:rPr lang="en-US" sz="2200" dirty="0"/>
              <a:t>Internal controls should ensure </a:t>
            </a:r>
            <a:r>
              <a:rPr lang="en-US" sz="2200" dirty="0" smtClean="0"/>
              <a:t>valid, supporting documentation for Credentials and MSG.</a:t>
            </a:r>
            <a:endParaRPr lang="en-US" sz="2200" dirty="0"/>
          </a:p>
          <a:p>
            <a:pPr>
              <a:lnSpc>
                <a:spcPct val="100000"/>
              </a:lnSpc>
            </a:pPr>
            <a:r>
              <a:rPr lang="en-US" sz="2200" dirty="0"/>
              <a:t>Internal controls should prevent agencies from </a:t>
            </a:r>
            <a:r>
              <a:rPr lang="en-US" sz="2200" dirty="0" smtClean="0"/>
              <a:t>reporting Credentials and MSGs for </a:t>
            </a:r>
            <a:r>
              <a:rPr lang="en-US" sz="2200" dirty="0"/>
              <a:t>individuals who are not </a:t>
            </a:r>
            <a:r>
              <a:rPr lang="en-US" sz="2200" dirty="0" smtClean="0"/>
              <a:t>enrolled in recognized education or training program.</a:t>
            </a:r>
            <a:endParaRPr lang="en-US" sz="2200" dirty="0"/>
          </a:p>
        </p:txBody>
      </p:sp>
      <p:sp>
        <p:nvSpPr>
          <p:cNvPr id="4" name="Slide Number Placeholder 3"/>
          <p:cNvSpPr>
            <a:spLocks noGrp="1"/>
          </p:cNvSpPr>
          <p:nvPr>
            <p:ph type="sldNum" sz="quarter" idx="12"/>
          </p:nvPr>
        </p:nvSpPr>
        <p:spPr/>
        <p:txBody>
          <a:bodyPr/>
          <a:lstStyle/>
          <a:p>
            <a:fld id="{A7F8E3F6-DE14-48B2-B2BC-6FABA9630FB8}" type="slidenum">
              <a:rPr lang="en-US" smtClean="0"/>
              <a:pPr/>
              <a:t>42</a:t>
            </a:fld>
            <a:endParaRPr lang="en-US" dirty="0"/>
          </a:p>
        </p:txBody>
      </p:sp>
    </p:spTree>
    <p:extLst>
      <p:ext uri="{BB962C8B-B14F-4D97-AF65-F5344CB8AC3E}">
        <p14:creationId xmlns:p14="http://schemas.microsoft.com/office/powerpoint/2010/main" val="413833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RSA-911 Training Series</a:t>
            </a:r>
          </a:p>
        </p:txBody>
      </p:sp>
      <p:sp>
        <p:nvSpPr>
          <p:cNvPr id="6" name="Content Placeholder 5"/>
          <p:cNvSpPr>
            <a:spLocks noGrp="1"/>
          </p:cNvSpPr>
          <p:nvPr>
            <p:ph idx="1"/>
          </p:nvPr>
        </p:nvSpPr>
        <p:spPr>
          <a:xfrm>
            <a:off x="1295400" y="1828799"/>
            <a:ext cx="9601200" cy="4820519"/>
          </a:xfrm>
        </p:spPr>
        <p:txBody>
          <a:bodyPr>
            <a:normAutofit/>
          </a:bodyPr>
          <a:lstStyle/>
          <a:p>
            <a:pPr marL="457200" indent="-457200">
              <a:lnSpc>
                <a:spcPct val="100000"/>
              </a:lnSpc>
              <a:buFont typeface="+mj-lt"/>
              <a:buAutoNum type="arabicPeriod"/>
            </a:pPr>
            <a:r>
              <a:rPr lang="en-US" strike="sngStrike" dirty="0"/>
              <a:t>Background and Implementation </a:t>
            </a:r>
          </a:p>
          <a:p>
            <a:pPr marL="457200" indent="-457200">
              <a:lnSpc>
                <a:spcPct val="100000"/>
              </a:lnSpc>
              <a:buFont typeface="+mj-lt"/>
              <a:buAutoNum type="arabicPeriod"/>
            </a:pPr>
            <a:r>
              <a:rPr lang="en-US" strike="sngStrike" dirty="0"/>
              <a:t>Reporting Expenditures for VR Services</a:t>
            </a:r>
          </a:p>
          <a:p>
            <a:pPr marL="457200" indent="-457200">
              <a:lnSpc>
                <a:spcPct val="100000"/>
              </a:lnSpc>
              <a:buFont typeface="+mj-lt"/>
              <a:buAutoNum type="arabicPeriod"/>
            </a:pPr>
            <a:r>
              <a:rPr lang="en-US" strike="sngStrike" dirty="0"/>
              <a:t>Pre-Employment Transition Services (Pre-ETS)</a:t>
            </a:r>
          </a:p>
          <a:p>
            <a:pPr marL="457200" indent="-457200">
              <a:lnSpc>
                <a:spcPct val="100000"/>
              </a:lnSpc>
              <a:buFont typeface="+mj-lt"/>
              <a:buAutoNum type="arabicPeriod"/>
            </a:pPr>
            <a:r>
              <a:rPr lang="en-US" strike="sngStrike" dirty="0"/>
              <a:t>Supported Employment (SE) Services</a:t>
            </a:r>
          </a:p>
          <a:p>
            <a:pPr marL="457200" indent="-457200">
              <a:lnSpc>
                <a:spcPct val="100000"/>
              </a:lnSpc>
              <a:buFont typeface="+mj-lt"/>
              <a:buAutoNum type="arabicPeriod"/>
            </a:pPr>
            <a:r>
              <a:rPr lang="en-US" strike="sngStrike" dirty="0"/>
              <a:t>Measurable Skill Gains (MSG) and Credential Attainment</a:t>
            </a:r>
          </a:p>
          <a:p>
            <a:pPr marL="457200" indent="-457200">
              <a:lnSpc>
                <a:spcPct val="100000"/>
              </a:lnSpc>
              <a:buFont typeface="+mj-lt"/>
              <a:buAutoNum type="arabicPeriod"/>
            </a:pPr>
            <a:r>
              <a:rPr lang="en-US" dirty="0"/>
              <a:t>Exit and Post-Exit Data Elements</a:t>
            </a:r>
          </a:p>
          <a:p>
            <a:pPr marL="457200" indent="-457200">
              <a:lnSpc>
                <a:spcPct val="100000"/>
              </a:lnSpc>
              <a:buFont typeface="+mj-lt"/>
              <a:buAutoNum type="arabicPeriod"/>
            </a:pPr>
            <a:r>
              <a:rPr lang="en-US" dirty="0"/>
              <a:t>New Data Elements – Additional “Need to Know” Information </a:t>
            </a:r>
          </a:p>
          <a:p>
            <a:pPr marL="457200" indent="-457200">
              <a:lnSpc>
                <a:spcPct val="100000"/>
              </a:lnSpc>
              <a:buFont typeface="+mj-lt"/>
              <a:buAutoNum type="arabicPeriod"/>
            </a:pPr>
            <a:r>
              <a:rPr lang="en-US" dirty="0"/>
              <a:t>RSA-911 Information Used in the WIOA Annual Report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custDataLst>
      <p:tags r:id="rId1"/>
    </p:custDataLst>
    <p:extLst>
      <p:ext uri="{BB962C8B-B14F-4D97-AF65-F5344CB8AC3E}">
        <p14:creationId xmlns:p14="http://schemas.microsoft.com/office/powerpoint/2010/main" val="391383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255134"/>
            <a:ext cx="9601200" cy="1036850"/>
          </a:xfrm>
        </p:spPr>
        <p:txBody>
          <a:bodyPr/>
          <a:lstStyle/>
          <a:p>
            <a:r>
              <a:rPr lang="en-US" dirty="0"/>
              <a:t>Resources: </a:t>
            </a:r>
            <a:r>
              <a:rPr lang="en-US" dirty="0" smtClean="0"/>
              <a:t>Credential Attainment &amp; MSG</a:t>
            </a:r>
            <a:endParaRPr lang="en-US" dirty="0"/>
          </a:p>
        </p:txBody>
      </p:sp>
      <p:sp>
        <p:nvSpPr>
          <p:cNvPr id="3" name="Content Placeholder 2"/>
          <p:cNvSpPr>
            <a:spLocks noGrp="1"/>
          </p:cNvSpPr>
          <p:nvPr>
            <p:ph idx="1"/>
          </p:nvPr>
        </p:nvSpPr>
        <p:spPr>
          <a:xfrm>
            <a:off x="1306830" y="1543051"/>
            <a:ext cx="9448800" cy="5037688"/>
          </a:xfrm>
        </p:spPr>
        <p:txBody>
          <a:bodyPr>
            <a:noAutofit/>
          </a:bodyPr>
          <a:lstStyle/>
          <a:p>
            <a:pPr marL="0" indent="0">
              <a:lnSpc>
                <a:spcPct val="100000"/>
              </a:lnSpc>
              <a:buNone/>
            </a:pPr>
            <a:r>
              <a:rPr lang="en-US" sz="1800" dirty="0" smtClean="0">
                <a:solidFill>
                  <a:schemeClr val="accent3"/>
                </a:solidFill>
              </a:rPr>
              <a:t>RSA-PD-16-04 </a:t>
            </a:r>
            <a:r>
              <a:rPr lang="en-US" sz="1800" dirty="0">
                <a:solidFill>
                  <a:schemeClr val="accent3"/>
                </a:solidFill>
              </a:rPr>
              <a:t>Case Service Report (RSA-911)</a:t>
            </a:r>
            <a:r>
              <a:rPr lang="en-US" sz="1800" dirty="0"/>
              <a:t/>
            </a:r>
            <a:br>
              <a:rPr lang="en-US" sz="1800" dirty="0"/>
            </a:br>
            <a:r>
              <a:rPr lang="en-US" sz="1600" dirty="0">
                <a:hlinkClick r:id="rId3"/>
              </a:rPr>
              <a:t>https://www2.ed.gov/policy/speced/guid/rsa/subregulatory/pd-16-04.pdf</a:t>
            </a:r>
            <a:endParaRPr lang="en-US" sz="1600" dirty="0"/>
          </a:p>
          <a:p>
            <a:pPr marL="0" indent="0">
              <a:lnSpc>
                <a:spcPct val="100000"/>
              </a:lnSpc>
              <a:buNone/>
            </a:pPr>
            <a:r>
              <a:rPr lang="en-US" sz="1800" dirty="0">
                <a:solidFill>
                  <a:schemeClr val="accent3"/>
                </a:solidFill>
              </a:rPr>
              <a:t>RSA-PD-19-03 Case Service Report (RSA-911)</a:t>
            </a:r>
            <a:r>
              <a:rPr lang="en-US" sz="1800" dirty="0"/>
              <a:t/>
            </a:r>
            <a:br>
              <a:rPr lang="en-US" sz="1800" dirty="0"/>
            </a:br>
            <a:r>
              <a:rPr lang="en-US" sz="1600" dirty="0">
                <a:hlinkClick r:id="rId4"/>
              </a:rPr>
              <a:t>https://www2.ed.gov/policy/speced/guid/rsa/subregulatory/pd-19-03.pdf</a:t>
            </a:r>
            <a:r>
              <a:rPr lang="en-US" sz="1600" dirty="0"/>
              <a:t> </a:t>
            </a:r>
          </a:p>
          <a:p>
            <a:pPr marL="0" indent="0">
              <a:lnSpc>
                <a:spcPct val="100000"/>
              </a:lnSpc>
              <a:buNone/>
            </a:pPr>
            <a:r>
              <a:rPr lang="en-US" sz="1800" dirty="0" smtClean="0">
                <a:solidFill>
                  <a:schemeClr val="accent3"/>
                </a:solidFill>
              </a:rPr>
              <a:t>RSA TAC-17-01                                            </a:t>
            </a:r>
            <a:r>
              <a:rPr lang="en-US" sz="1600" dirty="0" smtClean="0">
                <a:hlinkClick r:id="rId5"/>
              </a:rPr>
              <a:t>https</a:t>
            </a:r>
            <a:r>
              <a:rPr lang="en-US" sz="1600" dirty="0">
                <a:hlinkClick r:id="rId5"/>
              </a:rPr>
              <a:t>://www2.ed.gov/policy/speced/guid/rsa/subregulatory/tac-17-01.pdf?utm_content=&amp;utm_medium=email&amp;utm_name=&amp;utm_source=govdelivery&amp;utm_term=</a:t>
            </a:r>
            <a:endParaRPr lang="en-US" sz="1600" dirty="0" smtClean="0">
              <a:solidFill>
                <a:schemeClr val="accent3"/>
              </a:solidFill>
            </a:endParaRPr>
          </a:p>
          <a:p>
            <a:pPr marL="0" indent="0">
              <a:lnSpc>
                <a:spcPct val="100000"/>
              </a:lnSpc>
              <a:buNone/>
            </a:pPr>
            <a:r>
              <a:rPr lang="en-US" sz="1800" dirty="0" smtClean="0">
                <a:solidFill>
                  <a:schemeClr val="accent3"/>
                </a:solidFill>
              </a:rPr>
              <a:t>RSA TAC-19-01                                           </a:t>
            </a:r>
            <a:r>
              <a:rPr lang="en-US" sz="1600" dirty="0" smtClean="0">
                <a:hlinkClick r:id="rId6"/>
              </a:rPr>
              <a:t>https</a:t>
            </a:r>
            <a:r>
              <a:rPr lang="en-US" sz="1600" dirty="0">
                <a:hlinkClick r:id="rId6"/>
              </a:rPr>
              <a:t>://www2.ed.gov/policy/speced/guid/rsa/subregulatory/tac-19-01.pdf</a:t>
            </a:r>
            <a:endParaRPr lang="en-US" sz="1600" dirty="0" smtClean="0">
              <a:solidFill>
                <a:schemeClr val="accent3"/>
              </a:solidFill>
            </a:endParaRPr>
          </a:p>
          <a:p>
            <a:pPr marL="0" indent="0">
              <a:lnSpc>
                <a:spcPct val="100000"/>
              </a:lnSpc>
              <a:buNone/>
            </a:pPr>
            <a:r>
              <a:rPr lang="en-US" sz="1800" dirty="0" smtClean="0">
                <a:solidFill>
                  <a:schemeClr val="accent3"/>
                </a:solidFill>
              </a:rPr>
              <a:t>WINTAC MSG Guide                                                                                                                  </a:t>
            </a:r>
            <a:r>
              <a:rPr lang="en-US" sz="1600" dirty="0" smtClean="0">
                <a:hlinkClick r:id="rId7"/>
              </a:rPr>
              <a:t>http</a:t>
            </a:r>
            <a:r>
              <a:rPr lang="en-US" sz="1600" dirty="0">
                <a:hlinkClick r:id="rId7"/>
              </a:rPr>
              <a:t>://wintac-s3.s3-us-west-2.amazonaws.com/topic-areas/t05_CommonPerformance/t05_resources/MSG_Guide_Final_cn2.pdf</a:t>
            </a:r>
            <a:r>
              <a:rPr lang="en-US" sz="1600" dirty="0" smtClean="0">
                <a:solidFill>
                  <a:schemeClr val="accent3"/>
                </a:solidFill>
              </a:rPr>
              <a:t> </a:t>
            </a:r>
          </a:p>
          <a:p>
            <a:pPr marL="0" indent="0">
              <a:lnSpc>
                <a:spcPct val="100000"/>
              </a:lnSpc>
              <a:buNone/>
            </a:pPr>
            <a:r>
              <a:rPr lang="en-US" sz="1800" dirty="0" smtClean="0">
                <a:solidFill>
                  <a:schemeClr val="accent3"/>
                </a:solidFill>
              </a:rPr>
              <a:t>WINTAC Credential Attainment Guide                                                                </a:t>
            </a:r>
            <a:r>
              <a:rPr lang="en-US" sz="1600" dirty="0" smtClean="0">
                <a:hlinkClick r:id="rId8"/>
              </a:rPr>
              <a:t>http</a:t>
            </a:r>
            <a:r>
              <a:rPr lang="en-US" sz="1600" dirty="0">
                <a:hlinkClick r:id="rId8"/>
              </a:rPr>
              <a:t>://</a:t>
            </a:r>
            <a:r>
              <a:rPr lang="en-US" sz="1600" dirty="0" smtClean="0">
                <a:hlinkClick r:id="rId8"/>
              </a:rPr>
              <a:t>wintacs3.s3uswest2.amazonaws.com/topicareas/t05_CommonPerformance/t05_resources/Credential_Attainment_Guide_Final_cn2.pdf</a:t>
            </a:r>
            <a:endParaRPr lang="en-US" sz="1600" dirty="0" smtClean="0">
              <a:solidFill>
                <a:schemeClr val="accent3"/>
              </a:solidFill>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pPr/>
              <a:t>44</a:t>
            </a:fld>
            <a:endParaRPr lang="en-US" dirty="0"/>
          </a:p>
        </p:txBody>
      </p:sp>
    </p:spTree>
    <p:extLst>
      <p:ext uri="{BB962C8B-B14F-4D97-AF65-F5344CB8AC3E}">
        <p14:creationId xmlns:p14="http://schemas.microsoft.com/office/powerpoint/2010/main" val="13161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Contact </a:t>
            </a:r>
          </a:p>
        </p:txBody>
      </p:sp>
      <p:sp>
        <p:nvSpPr>
          <p:cNvPr id="8" name="Content Placeholder 7"/>
          <p:cNvSpPr>
            <a:spLocks noGrp="1"/>
          </p:cNvSpPr>
          <p:nvPr>
            <p:ph sz="half" idx="2"/>
          </p:nvPr>
        </p:nvSpPr>
        <p:spPr>
          <a:xfrm>
            <a:off x="1295400" y="1828799"/>
            <a:ext cx="5398008" cy="2066545"/>
          </a:xfrm>
        </p:spPr>
        <p:txBody>
          <a:bodyPr/>
          <a:lstStyle/>
          <a:p>
            <a:pPr marL="0" indent="0">
              <a:lnSpc>
                <a:spcPct val="100000"/>
              </a:lnSpc>
              <a:buNone/>
            </a:pPr>
            <a:r>
              <a:rPr lang="en-US" b="1" dirty="0">
                <a:solidFill>
                  <a:srgbClr val="E38E41"/>
                </a:solidFill>
              </a:rPr>
              <a:t>Yann-Yann Shieh</a:t>
            </a:r>
          </a:p>
          <a:p>
            <a:pPr marL="0" indent="0">
              <a:lnSpc>
                <a:spcPct val="100000"/>
              </a:lnSpc>
              <a:spcBef>
                <a:spcPts val="0"/>
              </a:spcBef>
              <a:buNone/>
            </a:pPr>
            <a:r>
              <a:rPr lang="en-US" dirty="0"/>
              <a:t>Statistician  </a:t>
            </a:r>
          </a:p>
          <a:p>
            <a:pPr marL="0" indent="0">
              <a:lnSpc>
                <a:spcPct val="100000"/>
              </a:lnSpc>
              <a:spcBef>
                <a:spcPts val="0"/>
              </a:spcBef>
              <a:buNone/>
            </a:pPr>
            <a:r>
              <a:rPr lang="en-US" dirty="0"/>
              <a:t>(202) 245-7247</a:t>
            </a:r>
          </a:p>
          <a:p>
            <a:pPr marL="0" indent="0">
              <a:lnSpc>
                <a:spcPct val="100000"/>
              </a:lnSpc>
              <a:spcBef>
                <a:spcPts val="0"/>
              </a:spcBef>
              <a:buNone/>
            </a:pPr>
            <a:r>
              <a:rPr lang="en-US" dirty="0">
                <a:hlinkClick r:id="rId3"/>
              </a:rPr>
              <a:t>RSAData@ed.gov</a:t>
            </a:r>
            <a:r>
              <a:rPr lang="en-US" dirty="0"/>
              <a:t>  </a:t>
            </a:r>
            <a:r>
              <a:rPr lang="en-US" strike="sngStrike" dirty="0">
                <a:solidFill>
                  <a:srgbClr val="FF0000"/>
                </a:solidFill>
              </a:rPr>
              <a:t> </a:t>
            </a:r>
          </a:p>
          <a:p>
            <a:pPr marL="0" indent="0">
              <a:lnSpc>
                <a:spcPct val="100000"/>
              </a:lnSpc>
              <a:spcBef>
                <a:spcPts val="0"/>
              </a:spcBef>
              <a:buNone/>
            </a:pPr>
            <a:r>
              <a:rPr lang="en-US" dirty="0">
                <a:hlinkClick r:id="rId4"/>
              </a:rPr>
              <a:t>rsa.ed.gov</a:t>
            </a:r>
            <a:r>
              <a:rPr lang="en-US" dirty="0"/>
              <a:t>   </a:t>
            </a:r>
          </a:p>
          <a:p>
            <a:endParaRPr lang="en-US" dirty="0"/>
          </a:p>
        </p:txBody>
      </p:sp>
      <p:pic>
        <p:nvPicPr>
          <p:cNvPr id="3" name="Picture 2" descr="U.S. Department of Education Logo" title="U.S. Department of Education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4278" y="1725607"/>
            <a:ext cx="2481072" cy="2481072"/>
          </a:xfrm>
          <a:prstGeom prst="rect">
            <a:avLst/>
          </a:prstGeom>
        </p:spPr>
      </p:pic>
      <p:sp>
        <p:nvSpPr>
          <p:cNvPr id="7" name="Content Placeholder 5"/>
          <p:cNvSpPr>
            <a:spLocks noGrp="1"/>
          </p:cNvSpPr>
          <p:nvPr>
            <p:ph sz="half" idx="1"/>
          </p:nvPr>
        </p:nvSpPr>
        <p:spPr>
          <a:xfrm>
            <a:off x="1295400" y="4095095"/>
            <a:ext cx="5029200" cy="1866793"/>
          </a:xfrm>
        </p:spPr>
        <p:txBody>
          <a:bodyPr>
            <a:normAutofit/>
          </a:bodyPr>
          <a:lstStyle/>
          <a:p>
            <a:pPr marL="0" lvl="0" indent="0">
              <a:lnSpc>
                <a:spcPct val="100000"/>
              </a:lnSpc>
              <a:buNone/>
            </a:pPr>
            <a:r>
              <a:rPr lang="en-US" b="1" dirty="0">
                <a:solidFill>
                  <a:srgbClr val="E38E41"/>
                </a:solidFill>
              </a:rPr>
              <a:t>Rachel Anderson</a:t>
            </a:r>
          </a:p>
          <a:p>
            <a:pPr marL="0" lvl="0" indent="0">
              <a:lnSpc>
                <a:spcPct val="100000"/>
              </a:lnSpc>
              <a:spcBef>
                <a:spcPts val="0"/>
              </a:spcBef>
              <a:buNone/>
            </a:pPr>
            <a:r>
              <a:rPr lang="en-US" dirty="0"/>
              <a:t>(435) 764-8487</a:t>
            </a:r>
          </a:p>
          <a:p>
            <a:pPr marL="0" lvl="0" indent="0">
              <a:lnSpc>
                <a:spcPct val="100000"/>
              </a:lnSpc>
              <a:spcBef>
                <a:spcPts val="0"/>
              </a:spcBef>
              <a:buNone/>
            </a:pPr>
            <a:r>
              <a:rPr lang="en-US" dirty="0">
                <a:hlinkClick r:id="rId6"/>
              </a:rPr>
              <a:t>randerson@ndi-inc.org</a:t>
            </a:r>
            <a:r>
              <a:rPr lang="en-US" dirty="0"/>
              <a:t> </a:t>
            </a:r>
          </a:p>
          <a:p>
            <a:pPr marL="0" lvl="0" indent="0">
              <a:lnSpc>
                <a:spcPct val="100000"/>
              </a:lnSpc>
              <a:spcBef>
                <a:spcPts val="0"/>
              </a:spcBef>
              <a:buNone/>
            </a:pPr>
            <a:r>
              <a:rPr lang="en-US" dirty="0">
                <a:hlinkClick r:id="rId7"/>
              </a:rPr>
              <a:t>www.WINTAC.org</a:t>
            </a:r>
            <a:r>
              <a:rPr lang="en-US" dirty="0"/>
              <a:t>  </a:t>
            </a:r>
          </a:p>
        </p:txBody>
      </p:sp>
      <p:pic>
        <p:nvPicPr>
          <p:cNvPr id="4" name="Picture 3" descr="National Disability Institute log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9648" y="4372232"/>
            <a:ext cx="3230333" cy="1141957"/>
          </a:xfrm>
          <a:prstGeom prst="rect">
            <a:avLst/>
          </a:prstGeom>
        </p:spPr>
      </p:pic>
      <p:sp>
        <p:nvSpPr>
          <p:cNvPr id="2" name="Slide Number Placeholder 1"/>
          <p:cNvSpPr>
            <a:spLocks noGrp="1"/>
          </p:cNvSpPr>
          <p:nvPr>
            <p:ph type="sldNum" sz="quarter" idx="12"/>
          </p:nvPr>
        </p:nvSpPr>
        <p:spPr/>
        <p:txBody>
          <a:bodyPr/>
          <a:lstStyle/>
          <a:p>
            <a:fld id="{6113E31D-E2AB-40D1-8B51-AFA5AFEF393A}" type="slidenum">
              <a:rPr lang="en-US" smtClean="0"/>
              <a:pPr/>
              <a:t>45</a:t>
            </a:fld>
            <a:endParaRPr lang="en-US" dirty="0"/>
          </a:p>
        </p:txBody>
      </p:sp>
    </p:spTree>
    <p:extLst>
      <p:ext uri="{BB962C8B-B14F-4D97-AF65-F5344CB8AC3E}">
        <p14:creationId xmlns:p14="http://schemas.microsoft.com/office/powerpoint/2010/main" val="333440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Today’s Training </a:t>
            </a:r>
          </a:p>
        </p:txBody>
      </p:sp>
      <p:sp>
        <p:nvSpPr>
          <p:cNvPr id="6" name="Content Placeholder 5"/>
          <p:cNvSpPr>
            <a:spLocks noGrp="1"/>
          </p:cNvSpPr>
          <p:nvPr>
            <p:ph idx="1"/>
          </p:nvPr>
        </p:nvSpPr>
        <p:spPr/>
        <p:txBody>
          <a:bodyPr>
            <a:normAutofit/>
          </a:bodyPr>
          <a:lstStyle/>
          <a:p>
            <a:pPr marL="457200" indent="-457200">
              <a:buFont typeface="+mj-lt"/>
              <a:buAutoNum type="arabicPeriod"/>
            </a:pPr>
            <a:r>
              <a:rPr lang="en-US" dirty="0" smtClean="0"/>
              <a:t>The “Why” behind RSA-911 Changes</a:t>
            </a:r>
          </a:p>
          <a:p>
            <a:pPr marL="731520" lvl="1" indent="-457200"/>
            <a:r>
              <a:rPr lang="en-US" dirty="0" smtClean="0"/>
              <a:t>Changes </a:t>
            </a:r>
            <a:r>
              <a:rPr lang="en-US" dirty="0"/>
              <a:t>from PD 16-04 to PD 19-03 </a:t>
            </a:r>
          </a:p>
          <a:p>
            <a:pPr marL="457200" indent="-457200">
              <a:buFont typeface="+mj-lt"/>
              <a:buAutoNum type="arabicPeriod"/>
            </a:pPr>
            <a:r>
              <a:rPr lang="en-US" dirty="0" smtClean="0"/>
              <a:t>MSG and Credential Attainment </a:t>
            </a:r>
            <a:r>
              <a:rPr lang="en-US" dirty="0"/>
              <a:t>Data </a:t>
            </a:r>
            <a:r>
              <a:rPr lang="en-US" dirty="0" smtClean="0"/>
              <a:t>Elements</a:t>
            </a:r>
          </a:p>
          <a:p>
            <a:pPr marL="731520" lvl="1" indent="-457200"/>
            <a:r>
              <a:rPr lang="en-US" dirty="0" smtClean="0"/>
              <a:t>Enrollment</a:t>
            </a:r>
          </a:p>
          <a:p>
            <a:pPr marL="731520" lvl="1" indent="-457200"/>
            <a:r>
              <a:rPr lang="en-US" dirty="0" smtClean="0"/>
              <a:t>Attainment</a:t>
            </a:r>
          </a:p>
          <a:p>
            <a:pPr marL="731520" lvl="1" indent="-457200"/>
            <a:r>
              <a:rPr lang="en-US" dirty="0" smtClean="0"/>
              <a:t>Post-Exit </a:t>
            </a:r>
            <a:endParaRPr lang="en-US" dirty="0"/>
          </a:p>
          <a:p>
            <a:pPr marL="457200" indent="-457200">
              <a:buFont typeface="+mj-lt"/>
              <a:buAutoNum type="arabicPeriod"/>
            </a:pPr>
            <a:r>
              <a:rPr lang="en-US" dirty="0"/>
              <a:t>Quarterly Reporting </a:t>
            </a:r>
            <a:r>
              <a:rPr lang="en-US" dirty="0" smtClean="0"/>
              <a:t>Requirements </a:t>
            </a:r>
            <a:endParaRPr lang="en-US" dirty="0"/>
          </a:p>
          <a:p>
            <a:pPr marL="457200" indent="-457200">
              <a:buFont typeface="+mj-lt"/>
              <a:buAutoNum type="arabicPeriod"/>
            </a:pPr>
            <a:r>
              <a:rPr lang="en-US" dirty="0"/>
              <a:t>Tools/resources</a:t>
            </a:r>
          </a:p>
        </p:txBody>
      </p:sp>
      <p:sp>
        <p:nvSpPr>
          <p:cNvPr id="2" name="Slide Number Placeholder 1"/>
          <p:cNvSpPr>
            <a:spLocks noGrp="1"/>
          </p:cNvSpPr>
          <p:nvPr>
            <p:ph type="sldNum" sz="quarter" idx="12"/>
          </p:nvPr>
        </p:nvSpPr>
        <p:spPr/>
        <p:txBody>
          <a:bodyPr/>
          <a:lstStyle/>
          <a:p>
            <a:pPr lvl="0"/>
            <a:fld id="{A7F8E3F6-DE14-48B2-B2BC-6FABA9630FB8}" type="slidenum">
              <a:rPr lang="en-US" noProof="0" smtClean="0"/>
              <a:pPr lvl="0"/>
              <a:t>5</a:t>
            </a:fld>
            <a:endParaRPr lang="en-US" noProof="0" dirty="0"/>
          </a:p>
        </p:txBody>
      </p:sp>
    </p:spTree>
    <p:custDataLst>
      <p:tags r:id="rId1"/>
    </p:custDataLst>
    <p:extLst>
      <p:ext uri="{BB962C8B-B14F-4D97-AF65-F5344CB8AC3E}">
        <p14:creationId xmlns:p14="http://schemas.microsoft.com/office/powerpoint/2010/main" val="198932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8" y="2914650"/>
            <a:ext cx="8773162" cy="1557338"/>
          </a:xfrm>
        </p:spPr>
        <p:txBody>
          <a:bodyPr/>
          <a:lstStyle/>
          <a:p>
            <a:r>
              <a:rPr lang="en-US" dirty="0" smtClean="0"/>
              <a:t>Credential Attainment &amp; MSG</a:t>
            </a:r>
            <a:endParaRPr lang="en-US" dirty="0"/>
          </a:p>
        </p:txBody>
      </p:sp>
      <p:sp>
        <p:nvSpPr>
          <p:cNvPr id="3" name="Text Placeholder 2"/>
          <p:cNvSpPr>
            <a:spLocks noGrp="1"/>
          </p:cNvSpPr>
          <p:nvPr>
            <p:ph type="body" idx="1"/>
          </p:nvPr>
        </p:nvSpPr>
        <p:spPr/>
        <p:txBody>
          <a:bodyPr/>
          <a:lstStyle/>
          <a:p>
            <a:r>
              <a:rPr lang="en-US" dirty="0"/>
              <a:t>The “Why” Behind RSA-911 Changes</a:t>
            </a:r>
          </a:p>
        </p:txBody>
      </p:sp>
    </p:spTree>
    <p:extLst>
      <p:ext uri="{BB962C8B-B14F-4D97-AF65-F5344CB8AC3E}">
        <p14:creationId xmlns:p14="http://schemas.microsoft.com/office/powerpoint/2010/main" val="4231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 PD 16-04 to PD 19-03</a:t>
            </a:r>
            <a:endParaRPr lang="en-US" dirty="0"/>
          </a:p>
        </p:txBody>
      </p:sp>
      <p:sp>
        <p:nvSpPr>
          <p:cNvPr id="3" name="Content Placeholder 2"/>
          <p:cNvSpPr>
            <a:spLocks noGrp="1"/>
          </p:cNvSpPr>
          <p:nvPr>
            <p:ph sz="quarter" idx="1"/>
          </p:nvPr>
        </p:nvSpPr>
        <p:spPr>
          <a:xfrm>
            <a:off x="1295400" y="1828799"/>
            <a:ext cx="9601200" cy="4546199"/>
          </a:xfrm>
        </p:spPr>
        <p:txBody>
          <a:bodyPr>
            <a:noAutofit/>
          </a:bodyPr>
          <a:lstStyle/>
          <a:p>
            <a:pPr>
              <a:lnSpc>
                <a:spcPct val="100000"/>
              </a:lnSpc>
            </a:pPr>
            <a:r>
              <a:rPr lang="en-US" sz="2000" dirty="0" smtClean="0"/>
              <a:t>RSA modified the reporting instructions for the MSG denominator</a:t>
            </a:r>
          </a:p>
          <a:p>
            <a:pPr lvl="1">
              <a:lnSpc>
                <a:spcPct val="100000"/>
              </a:lnSpc>
            </a:pPr>
            <a:r>
              <a:rPr lang="en-US" sz="1800" dirty="0" smtClean="0"/>
              <a:t>Data Element 85: Date enrolled during program participation in an education or training program leading to a recognized postsecondary credential or employment</a:t>
            </a:r>
          </a:p>
          <a:p>
            <a:pPr>
              <a:lnSpc>
                <a:spcPct val="100000"/>
              </a:lnSpc>
            </a:pPr>
            <a:r>
              <a:rPr lang="en-US" sz="2000" dirty="0" smtClean="0"/>
              <a:t>RSA modified the reporting instructions for two of the five MSG Data Elements to align with RSA TAC 17-01</a:t>
            </a:r>
          </a:p>
          <a:p>
            <a:pPr lvl="1">
              <a:lnSpc>
                <a:spcPct val="100000"/>
              </a:lnSpc>
            </a:pPr>
            <a:r>
              <a:rPr lang="en-US" sz="1800" dirty="0" smtClean="0"/>
              <a:t>Data Element 344: Measurable Skill Gain: Secondary</a:t>
            </a:r>
          </a:p>
          <a:p>
            <a:pPr lvl="1">
              <a:lnSpc>
                <a:spcPct val="100000"/>
              </a:lnSpc>
            </a:pPr>
            <a:r>
              <a:rPr lang="en-US" sz="1800" dirty="0" smtClean="0"/>
              <a:t>Data Element 345: Secondary or Postsecondary Transcript/Report Card</a:t>
            </a:r>
          </a:p>
          <a:p>
            <a:pPr>
              <a:lnSpc>
                <a:spcPct val="100000"/>
              </a:lnSpc>
            </a:pPr>
            <a:r>
              <a:rPr lang="en-US" sz="2000" dirty="0" smtClean="0"/>
              <a:t>RSA added new elements related to MSG and Credential Attainment</a:t>
            </a:r>
          </a:p>
          <a:p>
            <a:pPr lvl="1">
              <a:lnSpc>
                <a:spcPct val="100000"/>
              </a:lnSpc>
            </a:pPr>
            <a:r>
              <a:rPr lang="en-US" sz="1800" dirty="0" smtClean="0"/>
              <a:t>Data Element 400: Enrolled in a Recognized Secondary School Equivalency Program</a:t>
            </a:r>
          </a:p>
          <a:p>
            <a:pPr lvl="1">
              <a:lnSpc>
                <a:spcPct val="100000"/>
              </a:lnSpc>
            </a:pPr>
            <a:r>
              <a:rPr lang="en-US" sz="1800" dirty="0" smtClean="0"/>
              <a:t>Data Element 401: Date Completed During Program Participation in an Education or Training Program Leading to a Recognized Postsecondary Credential or Employment</a:t>
            </a:r>
            <a:endParaRPr lang="en-US" sz="1800" dirty="0"/>
          </a:p>
        </p:txBody>
      </p:sp>
      <p:sp>
        <p:nvSpPr>
          <p:cNvPr id="4" name="Slide Number Placeholder 3"/>
          <p:cNvSpPr>
            <a:spLocks noGrp="1"/>
          </p:cNvSpPr>
          <p:nvPr>
            <p:ph type="sldNum" sz="quarter" idx="12"/>
          </p:nvPr>
        </p:nvSpPr>
        <p:spPr/>
        <p:txBody>
          <a:bodyPr/>
          <a:lstStyle/>
          <a:p>
            <a:fld id="{A7F8E3F6-DE14-48B2-B2BC-6FABA9630FB8}" type="slidenum">
              <a:rPr lang="en-US" smtClean="0"/>
              <a:pPr/>
              <a:t>7</a:t>
            </a:fld>
            <a:endParaRPr lang="en-US" dirty="0"/>
          </a:p>
        </p:txBody>
      </p:sp>
    </p:spTree>
    <p:extLst>
      <p:ext uri="{BB962C8B-B14F-4D97-AF65-F5344CB8AC3E}">
        <p14:creationId xmlns:p14="http://schemas.microsoft.com/office/powerpoint/2010/main" val="335152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 PD 16-04 to PD 19-03 </a:t>
            </a:r>
            <a:r>
              <a:rPr lang="en-US" sz="2400" dirty="0" smtClean="0"/>
              <a:t>(continued)</a:t>
            </a:r>
            <a:endParaRPr lang="en-US" sz="2400" dirty="0"/>
          </a:p>
        </p:txBody>
      </p:sp>
      <p:sp>
        <p:nvSpPr>
          <p:cNvPr id="3" name="Content Placeholder 2"/>
          <p:cNvSpPr>
            <a:spLocks noGrp="1"/>
          </p:cNvSpPr>
          <p:nvPr>
            <p:ph sz="quarter" idx="1"/>
          </p:nvPr>
        </p:nvSpPr>
        <p:spPr>
          <a:xfrm>
            <a:off x="1295400" y="1828800"/>
            <a:ext cx="9021417" cy="4343400"/>
          </a:xfrm>
        </p:spPr>
        <p:txBody>
          <a:bodyPr/>
          <a:lstStyle/>
          <a:p>
            <a:pPr>
              <a:lnSpc>
                <a:spcPct val="100000"/>
              </a:lnSpc>
            </a:pPr>
            <a:r>
              <a:rPr lang="en-US" dirty="0" smtClean="0"/>
              <a:t>RSA deleted elements related to MSG and Credential Attainment in PD 19-03 to streamline and limit duplication </a:t>
            </a:r>
          </a:p>
          <a:p>
            <a:pPr lvl="1">
              <a:lnSpc>
                <a:spcPct val="100000"/>
              </a:lnSpc>
            </a:pPr>
            <a:r>
              <a:rPr lang="en-US" dirty="0" smtClean="0"/>
              <a:t>Data Element 75: School status (secondary school)</a:t>
            </a:r>
          </a:p>
          <a:p>
            <a:pPr lvl="1">
              <a:lnSpc>
                <a:spcPct val="100000"/>
              </a:lnSpc>
            </a:pPr>
            <a:r>
              <a:rPr lang="en-US" dirty="0" smtClean="0"/>
              <a:t>Data Element 76: Highest educational level completed</a:t>
            </a:r>
          </a:p>
          <a:p>
            <a:pPr lvl="1">
              <a:lnSpc>
                <a:spcPct val="100000"/>
              </a:lnSpc>
            </a:pPr>
            <a:r>
              <a:rPr lang="en-US" dirty="0" smtClean="0"/>
              <a:t>Date Element 80: Enrolled in state adult secondary school at the high ASE level</a:t>
            </a:r>
          </a:p>
          <a:p>
            <a:pPr lvl="1">
              <a:lnSpc>
                <a:spcPct val="100000"/>
              </a:lnSpc>
            </a:pPr>
            <a:r>
              <a:rPr lang="en-US" dirty="0" smtClean="0"/>
              <a:t>Date Element 83: Enrolled in postsecondary or graduate education</a:t>
            </a:r>
          </a:p>
          <a:p>
            <a:pPr lvl="1">
              <a:lnSpc>
                <a:spcPct val="100000"/>
              </a:lnSpc>
            </a:pPr>
            <a:r>
              <a:rPr lang="en-US" dirty="0" smtClean="0"/>
              <a:t>Date Element 91: Enrolled in a career or technical training program, not leading to a recognized credential</a:t>
            </a:r>
          </a:p>
          <a:p>
            <a:pPr lvl="1">
              <a:lnSpc>
                <a:spcPct val="100000"/>
              </a:lnSpc>
            </a:pPr>
            <a:r>
              <a:rPr lang="en-US" dirty="0" smtClean="0"/>
              <a:t>Data Element 92: Enrolled in a career or technical training program leading to a recognized credential </a:t>
            </a:r>
          </a:p>
        </p:txBody>
      </p:sp>
      <p:sp>
        <p:nvSpPr>
          <p:cNvPr id="4" name="Slide Number Placeholder 3"/>
          <p:cNvSpPr>
            <a:spLocks noGrp="1"/>
          </p:cNvSpPr>
          <p:nvPr>
            <p:ph type="sldNum" sz="quarter" idx="12"/>
          </p:nvPr>
        </p:nvSpPr>
        <p:spPr/>
        <p:txBody>
          <a:bodyPr/>
          <a:lstStyle/>
          <a:p>
            <a:pPr lvl="0"/>
            <a:fld id="{A7F8E3F6-DE14-48B2-B2BC-6FABA9630FB8}" type="slidenum">
              <a:rPr lang="en-US" noProof="0" smtClean="0"/>
              <a:pPr lvl="0"/>
              <a:t>8</a:t>
            </a:fld>
            <a:endParaRPr lang="en-US" noProof="0" dirty="0"/>
          </a:p>
        </p:txBody>
      </p:sp>
    </p:spTree>
    <p:extLst>
      <p:ext uri="{BB962C8B-B14F-4D97-AF65-F5344CB8AC3E}">
        <p14:creationId xmlns:p14="http://schemas.microsoft.com/office/powerpoint/2010/main" val="288206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Reporting Requirements</a:t>
            </a:r>
            <a:endParaRPr lang="en-US" dirty="0"/>
          </a:p>
        </p:txBody>
      </p:sp>
      <p:sp>
        <p:nvSpPr>
          <p:cNvPr id="3" name="Text Placeholder 2"/>
          <p:cNvSpPr>
            <a:spLocks noGrp="1"/>
          </p:cNvSpPr>
          <p:nvPr>
            <p:ph type="body" idx="1"/>
          </p:nvPr>
        </p:nvSpPr>
        <p:spPr/>
        <p:txBody>
          <a:bodyPr/>
          <a:lstStyle/>
          <a:p>
            <a:r>
              <a:rPr lang="en-US" dirty="0" smtClean="0"/>
              <a:t>Inclusion in WIOA Performance Indicator Calculations</a:t>
            </a:r>
            <a:endParaRPr lang="en-US" dirty="0"/>
          </a:p>
        </p:txBody>
      </p:sp>
    </p:spTree>
    <p:extLst>
      <p:ext uri="{BB962C8B-B14F-4D97-AF65-F5344CB8AC3E}">
        <p14:creationId xmlns:p14="http://schemas.microsoft.com/office/powerpoint/2010/main" val="426007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Sales Direction 16X9">
  <a:themeElements>
    <a:clrScheme name="WINTAC Website Colors">
      <a:dk1>
        <a:srgbClr val="545E74"/>
      </a:dk1>
      <a:lt1>
        <a:srgbClr val="FFFFFF"/>
      </a:lt1>
      <a:dk2>
        <a:srgbClr val="545E74"/>
      </a:dk2>
      <a:lt2>
        <a:srgbClr val="FFFFFF"/>
      </a:lt2>
      <a:accent1>
        <a:srgbClr val="545E74"/>
      </a:accent1>
      <a:accent2>
        <a:srgbClr val="4D80B0"/>
      </a:accent2>
      <a:accent3>
        <a:srgbClr val="E38E41"/>
      </a:accent3>
      <a:accent4>
        <a:srgbClr val="F5D632"/>
      </a:accent4>
      <a:accent5>
        <a:srgbClr val="40B250"/>
      </a:accent5>
      <a:accent6>
        <a:srgbClr val="97ABE4"/>
      </a:accent6>
      <a:hlink>
        <a:srgbClr val="377BBB"/>
      </a:hlink>
      <a:folHlink>
        <a:srgbClr val="03468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Sales Direction 16X9">
  <a:themeElements>
    <a:clrScheme name="WINTAC Website Colors">
      <a:dk1>
        <a:srgbClr val="545E74"/>
      </a:dk1>
      <a:lt1>
        <a:srgbClr val="FFFFFF"/>
      </a:lt1>
      <a:dk2>
        <a:srgbClr val="545E74"/>
      </a:dk2>
      <a:lt2>
        <a:srgbClr val="FFFFFF"/>
      </a:lt2>
      <a:accent1>
        <a:srgbClr val="545E74"/>
      </a:accent1>
      <a:accent2>
        <a:srgbClr val="4D80B0"/>
      </a:accent2>
      <a:accent3>
        <a:srgbClr val="E38E41"/>
      </a:accent3>
      <a:accent4>
        <a:srgbClr val="F5D632"/>
      </a:accent4>
      <a:accent5>
        <a:srgbClr val="40B250"/>
      </a:accent5>
      <a:accent6>
        <a:srgbClr val="97ABE4"/>
      </a:accent6>
      <a:hlink>
        <a:srgbClr val="377BBB"/>
      </a:hlink>
      <a:folHlink>
        <a:srgbClr val="03468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11" ma:contentTypeDescription="Create a new document." ma:contentTypeScope="" ma:versionID="0117c1f679d241c193f7d7423214e37f">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58d066335e6e63f5711a83b7bf2ff875"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5C452B-74BB-4E3C-A08E-2B1781E57D85}">
  <ds:schemaRefs>
    <ds:schemaRef ds:uri="http://schemas.microsoft.com/sharepoint/v3/contenttype/forms"/>
  </ds:schemaRefs>
</ds:datastoreItem>
</file>

<file path=customXml/itemProps2.xml><?xml version="1.0" encoding="utf-8"?>
<ds:datastoreItem xmlns:ds="http://schemas.openxmlformats.org/officeDocument/2006/customXml" ds:itemID="{484B462B-8E41-4387-B446-F8783ED92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585E4C-7741-4E66-B22E-B33CE75FAE96}">
  <ds:schemaRefs>
    <ds:schemaRef ds:uri="http://purl.org/dc/dcmitype/"/>
    <ds:schemaRef ds:uri="http://www.w3.org/XML/1998/namespace"/>
    <ds:schemaRef ds:uri="http://purl.org/dc/elements/1.1/"/>
    <ds:schemaRef ds:uri="http://schemas.openxmlformats.org/package/2006/metadata/core-properties"/>
    <ds:schemaRef ds:uri="http://schemas.microsoft.com/office/2006/metadata/properties"/>
    <ds:schemaRef ds:uri="f87c7b8b-c0e7-4b77-a067-2c707fd1239f"/>
    <ds:schemaRef ds:uri="http://schemas.microsoft.com/office/2006/documentManagement/types"/>
    <ds:schemaRef ds:uri="http://schemas.microsoft.com/office/infopath/2007/PartnerControls"/>
    <ds:schemaRef ds:uri="02e41e38-1731-4866-b09a-6257d8bc047f"/>
    <ds:schemaRef ds:uri="http://purl.org/dc/terms/"/>
  </ds:schemaRefs>
</ds:datastoreItem>
</file>

<file path=docProps/app.xml><?xml version="1.0" encoding="utf-8"?>
<Properties xmlns="http://schemas.openxmlformats.org/officeDocument/2006/extended-properties" xmlns:vt="http://schemas.openxmlformats.org/officeDocument/2006/docPropsVTypes">
  <Template>wintac-onlinelivetraining-template994-170302</Template>
  <TotalTime>0</TotalTime>
  <Words>3145</Words>
  <Application>Microsoft Office PowerPoint</Application>
  <PresentationFormat>Widescreen</PresentationFormat>
  <Paragraphs>428</Paragraphs>
  <Slides>45</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Arial</vt:lpstr>
      <vt:lpstr>Book Antiqua</vt:lpstr>
      <vt:lpstr>Calibri</vt:lpstr>
      <vt:lpstr>1_Sales Direction 16X9</vt:lpstr>
      <vt:lpstr>Sales Direction 16X9</vt:lpstr>
      <vt:lpstr>Case Service Report (RSA-911) RSA-PD-19-03</vt:lpstr>
      <vt:lpstr>Training Series Objectives</vt:lpstr>
      <vt:lpstr>Presenters</vt:lpstr>
      <vt:lpstr>Measurable Skill Gains (MSG) &amp; Credential Attainment (5/8 Training Series)</vt:lpstr>
      <vt:lpstr>Today’s Training </vt:lpstr>
      <vt:lpstr>Credential Attainment &amp; MSG</vt:lpstr>
      <vt:lpstr>Changes – PD 16-04 to PD 19-03</vt:lpstr>
      <vt:lpstr>Changes – PD 16-04 to PD 19-03 (continued)</vt:lpstr>
      <vt:lpstr>“Enrollment” Reporting Requirements</vt:lpstr>
      <vt:lpstr>Participant</vt:lpstr>
      <vt:lpstr>Participant – Data Elements (DE)</vt:lpstr>
      <vt:lpstr>Credential Attainment Data Elements </vt:lpstr>
      <vt:lpstr>MSG Data Elements </vt:lpstr>
      <vt:lpstr>Credential Attainment Data Elements</vt:lpstr>
      <vt:lpstr>Credential Attainment Rate</vt:lpstr>
      <vt:lpstr>Credential Attainment Enrollment – PD 19-03</vt:lpstr>
      <vt:lpstr>Credential Attainment Example – Enrollment </vt:lpstr>
      <vt:lpstr>Participants are included in the Credential Attainment Denominator when …</vt:lpstr>
      <vt:lpstr>Reporting Credential Attainment </vt:lpstr>
      <vt:lpstr>Credential Attainment  – PD 19-03</vt:lpstr>
      <vt:lpstr>Credential Attainment Example – Secondary</vt:lpstr>
      <vt:lpstr>Credential Attainment Example – Postsecondary</vt:lpstr>
      <vt:lpstr>Special Education – Certificate of Completion</vt:lpstr>
      <vt:lpstr>Credential Example – Samuel </vt:lpstr>
      <vt:lpstr>Credential Attainment Data Elements</vt:lpstr>
      <vt:lpstr>Special Rule – Secondary Credential Attainment</vt:lpstr>
      <vt:lpstr>Post-Exit Credential Attainment</vt:lpstr>
      <vt:lpstr>Example #1: Post-Exit Credential</vt:lpstr>
      <vt:lpstr>Example #2: Post-Exit Credential</vt:lpstr>
      <vt:lpstr>Credential Attainment Rate – Calculation </vt:lpstr>
      <vt:lpstr>MSG Data Elements</vt:lpstr>
      <vt:lpstr>Measurable Skill Gains</vt:lpstr>
      <vt:lpstr>MSG – PD 19-03</vt:lpstr>
      <vt:lpstr>MSG – PD 19-03 (continued)</vt:lpstr>
      <vt:lpstr>MSG – Data Element 401</vt:lpstr>
      <vt:lpstr>Participants are included in the MSG Indicator of Performance when…</vt:lpstr>
      <vt:lpstr>Reporting MSGs Earned</vt:lpstr>
      <vt:lpstr>MSG Earned – PD 19-03 </vt:lpstr>
      <vt:lpstr>MSG Example – DE 343 &amp; DE 344</vt:lpstr>
      <vt:lpstr>MSG Rate – Calculation </vt:lpstr>
      <vt:lpstr>MSG Example – Samuel </vt:lpstr>
      <vt:lpstr>Internal Controls</vt:lpstr>
      <vt:lpstr>RSA-911 Training Series</vt:lpstr>
      <vt:lpstr>Resources: Credential Attainment &amp; MSG</vt:lpstr>
      <vt:lpstr>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WINTAC PPT Template 1017</dc:title>
  <dc:creator/>
  <cp:keywords/>
  <cp:lastModifiedBy/>
  <cp:revision>1</cp:revision>
  <dcterms:created xsi:type="dcterms:W3CDTF">2017-03-05T20:40:28Z</dcterms:created>
  <dcterms:modified xsi:type="dcterms:W3CDTF">2019-12-27T01:54:36Z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y fmtid="{D5CDD505-2E9C-101B-9397-08002B2CF9AE}" pid="3" name="ArticulateGUID">
    <vt:lpwstr>301EF257-B08F-4982-9CC2-2B819D567FEA</vt:lpwstr>
  </property>
  <property fmtid="{D5CDD505-2E9C-101B-9397-08002B2CF9AE}" pid="4" name="ArticulatePath">
    <vt:lpwstr>17406_presentation_v6</vt:lpwstr>
  </property>
  <property fmtid="{D5CDD505-2E9C-101B-9397-08002B2CF9AE}" pid="5" name="ContentTypeId">
    <vt:lpwstr>0x01010057DC98171ABF41439B409D0A1DDFBE39</vt:lpwstr>
  </property>
</Properties>
</file>